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51" r:id="rId1"/>
  </p:sldMasterIdLst>
  <p:sldIdLst>
    <p:sldId id="256" r:id="rId2"/>
    <p:sldId id="257" r:id="rId3"/>
    <p:sldId id="258" r:id="rId4"/>
    <p:sldId id="259" r:id="rId5"/>
    <p:sldId id="264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8"/>
    <p:restoredTop sz="94681"/>
  </p:normalViewPr>
  <p:slideViewPr>
    <p:cSldViewPr snapToGrid="0">
      <p:cViewPr varScale="1">
        <p:scale>
          <a:sx n="215" d="100"/>
          <a:sy n="215" d="100"/>
        </p:scale>
        <p:origin x="4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ACE32-C2F7-BD42-AC0C-06CFFE005E9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5C37-BF48-BF43-B209-1A709D395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342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ACE32-C2F7-BD42-AC0C-06CFFE005E9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5C37-BF48-BF43-B209-1A709D395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829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ACE32-C2F7-BD42-AC0C-06CFFE005E9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5C37-BF48-BF43-B209-1A709D395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2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ACE32-C2F7-BD42-AC0C-06CFFE005E9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5C37-BF48-BF43-B209-1A709D395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899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ACE32-C2F7-BD42-AC0C-06CFFE005E9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5C37-BF48-BF43-B209-1A709D395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900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ACE32-C2F7-BD42-AC0C-06CFFE005E9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5C37-BF48-BF43-B209-1A709D395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923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ACE32-C2F7-BD42-AC0C-06CFFE005E9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5C37-BF48-BF43-B209-1A709D395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524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ACE32-C2F7-BD42-AC0C-06CFFE005E9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5C37-BF48-BF43-B209-1A709D395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85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ACE32-C2F7-BD42-AC0C-06CFFE005E9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5C37-BF48-BF43-B209-1A709D395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533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ACE32-C2F7-BD42-AC0C-06CFFE005E9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5C37-BF48-BF43-B209-1A709D395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99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ACE32-C2F7-BD42-AC0C-06CFFE005E9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5C37-BF48-BF43-B209-1A709D395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654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ACE32-C2F7-BD42-AC0C-06CFFE005E9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75C37-BF48-BF43-B209-1A709D395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761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2" r:id="rId1"/>
    <p:sldLayoutId id="2147484153" r:id="rId2"/>
    <p:sldLayoutId id="2147484154" r:id="rId3"/>
    <p:sldLayoutId id="2147484155" r:id="rId4"/>
    <p:sldLayoutId id="2147484156" r:id="rId5"/>
    <p:sldLayoutId id="2147484157" r:id="rId6"/>
    <p:sldLayoutId id="2147484158" r:id="rId7"/>
    <p:sldLayoutId id="2147484159" r:id="rId8"/>
    <p:sldLayoutId id="2147484160" r:id="rId9"/>
    <p:sldLayoutId id="2147484161" r:id="rId10"/>
    <p:sldLayoutId id="21474841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1A319-5FFD-EA2A-B2E2-FF696CEEFB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835151"/>
            <a:ext cx="8825658" cy="231775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NPP-USA CHAIRPERSON</a:t>
            </a:r>
            <a:br>
              <a:rPr lang="en-US" b="1" dirty="0"/>
            </a:br>
            <a:r>
              <a:rPr lang="en-US" b="1" dirty="0"/>
              <a:t>100-DAY AGENDA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30D2DE-F6E9-F3DA-A5CA-B6F139E784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248150"/>
            <a:ext cx="8825658" cy="139065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sz="1600" b="1" dirty="0"/>
              <a:t>Prepared by: </a:t>
            </a:r>
          </a:p>
          <a:p>
            <a:pPr algn="ctr">
              <a:spcBef>
                <a:spcPts val="0"/>
              </a:spcBef>
            </a:pPr>
            <a:r>
              <a:rPr lang="en-US" sz="1600" b="1" dirty="0"/>
              <a:t>Dr. Kwasi S. Afrifa</a:t>
            </a:r>
          </a:p>
          <a:p>
            <a:pPr algn="ctr">
              <a:spcBef>
                <a:spcPts val="0"/>
              </a:spcBef>
            </a:pPr>
            <a:r>
              <a:rPr lang="en-US" sz="1600" b="1" dirty="0"/>
              <a:t>NPP-USA Chairperson Aspirant</a:t>
            </a:r>
          </a:p>
          <a:p>
            <a:pPr algn="ctr">
              <a:spcBef>
                <a:spcPts val="0"/>
              </a:spcBef>
            </a:pPr>
            <a:r>
              <a:rPr lang="en-US" sz="1600" b="1" dirty="0"/>
              <a:t>April 14, 2026</a:t>
            </a:r>
          </a:p>
        </p:txBody>
      </p:sp>
    </p:spTree>
    <p:extLst>
      <p:ext uri="{BB962C8B-B14F-4D97-AF65-F5344CB8AC3E}">
        <p14:creationId xmlns:p14="http://schemas.microsoft.com/office/powerpoint/2010/main" val="58783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597AA-31BE-3928-534D-BFAA260DD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7954" y="903818"/>
            <a:ext cx="8761413" cy="706964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PHASE 1: FOUNDATION &amp; UNITY </a:t>
            </a:r>
            <a:br>
              <a:rPr lang="en-US" sz="3200" b="1" dirty="0"/>
            </a:br>
            <a:r>
              <a:rPr lang="en-US" sz="3200" b="1" dirty="0"/>
              <a:t>(DAYS 1-30) SHORT-TERM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82532-3597-3605-0EE9-84CB959FC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79528"/>
          </a:xfrm>
        </p:spPr>
        <p:txBody>
          <a:bodyPr>
            <a:normAutofit lnSpcReduction="10000"/>
          </a:bodyPr>
          <a:lstStyle/>
          <a:p>
            <a:r>
              <a:rPr lang="en-US" sz="1800" b="1" u="sng" dirty="0"/>
              <a:t>Leadership Reviews: </a:t>
            </a:r>
            <a:r>
              <a:rPr lang="en-US" sz="1800" b="1" dirty="0"/>
              <a:t>Review handover notes from previous administration to acknowledge reporting deadlines, outstanding invoices, and urgent matters of interest to the Branch.</a:t>
            </a:r>
          </a:p>
          <a:p>
            <a:r>
              <a:rPr lang="en-US" sz="1800" b="1" u="sng" dirty="0"/>
              <a:t>Emergency Leadership Meeting:</a:t>
            </a:r>
            <a:r>
              <a:rPr lang="en-US" sz="1800" b="1" dirty="0"/>
              <a:t> Convene an Emergency Steering Committee Meeting to introduce ourselves, our visions for each office, and forge a collective vision for the Branch</a:t>
            </a:r>
          </a:p>
          <a:p>
            <a:r>
              <a:rPr lang="en-US" sz="1800" b="1" u="sng" dirty="0"/>
              <a:t>Strategic BEC Meeting: </a:t>
            </a:r>
            <a:r>
              <a:rPr lang="en-US" sz="1800" b="1" dirty="0"/>
              <a:t>Convene a Branch Executive Committee (BEC) Meeting to introduce ourselves, learn more about our Chapters, develop a shared vision, and aspire for Change.</a:t>
            </a:r>
          </a:p>
          <a:p>
            <a:r>
              <a:rPr lang="en-US" sz="1800" b="1" u="sng" dirty="0"/>
              <a:t>Establish the Executive Leadership Team: </a:t>
            </a:r>
            <a:r>
              <a:rPr lang="en-US" sz="1800" b="1" dirty="0"/>
              <a:t>Conduct a high-level review of the Branch’s functional directories—including Communications, IT, Elections &amp; Research, and ROPAA—to ensure they are staffed with competent, committed individuals.</a:t>
            </a:r>
          </a:p>
          <a:p>
            <a:pPr lvl="0"/>
            <a:r>
              <a:rPr lang="en-US" sz="1800" b="1" u="sng" dirty="0"/>
              <a:t>Unity Tour &amp; Chapter Engagement: </a:t>
            </a:r>
            <a:r>
              <a:rPr lang="en-US" sz="1800" b="1" dirty="0"/>
              <a:t>Launch a virtual or physical tour of the 23 Chapters across the USA to listen to concerns and rekindle the "Development in Freedom" spirit after the recent election cycle.</a:t>
            </a:r>
          </a:p>
          <a:p>
            <a:r>
              <a:rPr lang="en-US" sz="1800" b="1" u="sng" dirty="0"/>
              <a:t>Strategic Audit: </a:t>
            </a:r>
            <a:r>
              <a:rPr lang="en-US" sz="1800" b="1" dirty="0"/>
              <a:t>Commission a "State of the Branch" report to assess the current membership database, financial health, and pending local projects. </a:t>
            </a:r>
            <a:r>
              <a:rPr lang="en-US" sz="1800" b="1" dirty="0">
                <a:effectLst/>
              </a:rPr>
              <a:t> 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2624237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43220-3904-29B4-C3AE-0B38E1652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7415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/>
            </a:b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PHASE 2: STRATEGIC REALIGNMENT </a:t>
            </a:r>
            <a:b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(DAYS 31-60)-MEDIUM-TERM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333E0-B2C6-4393-C5BE-99647A070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 </a:t>
            </a:r>
            <a:r>
              <a:rPr lang="en-US" b="1" u="sng" dirty="0"/>
              <a:t>Ghana Headquarters Liaison: </a:t>
            </a:r>
            <a:r>
              <a:rPr lang="en-US" b="1" dirty="0"/>
              <a:t>Re-establish a direct and formal communication channel with the National Executive Committee (NEC) in Ghana to align the NPP-USA roadmap with the mother party's long-term Manifesto goals..</a:t>
            </a:r>
          </a:p>
          <a:p>
            <a:pPr lvl="0"/>
            <a:r>
              <a:rPr lang="en-US" b="1" u="sng" dirty="0"/>
              <a:t>Revitalize Wings &amp; Organs: </a:t>
            </a:r>
            <a:r>
              <a:rPr lang="en-US" b="1" dirty="0"/>
              <a:t>Empower the Women’s, Youth, and Nasara Wings with specific monthly targets for member recruitment and community outreach.</a:t>
            </a:r>
          </a:p>
          <a:p>
            <a:pPr lvl="0"/>
            <a:r>
              <a:rPr lang="en-US" b="1" u="sng" dirty="0"/>
              <a:t>Policy &amp; Advocacy Launch: </a:t>
            </a:r>
            <a:r>
              <a:rPr lang="en-US" b="1" dirty="0"/>
              <a:t>Initiate a public relations campaign through the Communication Directorate to promote the NPP's core values—such as property-owning democracy and free-market enterprise—among the Ghanaian diaspora.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761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6109B-C4CA-4BB9-0B51-5AF0021E0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2" y="255319"/>
            <a:ext cx="9601196" cy="1074717"/>
          </a:xfrm>
        </p:spPr>
        <p:txBody>
          <a:bodyPr>
            <a:normAutofit/>
          </a:bodyPr>
          <a:lstStyle/>
          <a:p>
            <a:pPr algn="ctr"/>
            <a:r>
              <a:rPr lang="en-US" sz="3100" b="1" dirty="0"/>
              <a:t>PHASE 3: OPERATIONAL EXECUTION &amp; SUSTAINABILITY </a:t>
            </a:r>
            <a:br>
              <a:rPr lang="en-US" sz="3100" b="1" dirty="0"/>
            </a:br>
            <a:r>
              <a:rPr lang="en-US" sz="3100" b="1" dirty="0"/>
              <a:t>(DAYS 61-100)-LONG-TERM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56138-4736-3B13-B123-7460D172F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730"/>
            <a:ext cx="10515600" cy="4627233"/>
          </a:xfrm>
        </p:spPr>
        <p:txBody>
          <a:bodyPr>
            <a:normAutofit/>
          </a:bodyPr>
          <a:lstStyle/>
          <a:p>
            <a:pPr lvl="0"/>
            <a:r>
              <a:rPr lang="en-US" sz="2400" b="1" u="sng" dirty="0"/>
              <a:t>Financial Mobilization Framework:</a:t>
            </a:r>
            <a:r>
              <a:rPr lang="en-US" sz="2400" u="sng" dirty="0"/>
              <a:t> </a:t>
            </a:r>
            <a:r>
              <a:rPr lang="en-US" sz="2400" dirty="0"/>
              <a:t>Introduce a transparent fundraising model that includes digital membership dues, grants, special events, leadership giving and high-net-worth donor engagement, brokerage investments, endowments, and sale of merchandize to support NPP-USA and Ghana’s operations.</a:t>
            </a:r>
          </a:p>
          <a:p>
            <a:pPr lvl="0"/>
            <a:r>
              <a:rPr lang="en-US" sz="2400" b="1" u="sng" dirty="0"/>
              <a:t>Community Impact Initiative:</a:t>
            </a:r>
            <a:r>
              <a:rPr lang="en-US" sz="2400" u="sng" dirty="0"/>
              <a:t> </a:t>
            </a:r>
            <a:r>
              <a:rPr lang="en-US" sz="2400" dirty="0"/>
              <a:t>Launch a bold community engagement initiative (similar to successful chapter models) focused on welfare support for members in good standing.</a:t>
            </a:r>
          </a:p>
          <a:p>
            <a:pPr lvl="0"/>
            <a:r>
              <a:rPr lang="en-US" sz="2400" b="1" u="sng" dirty="0"/>
              <a:t>100-Day Accountability Summit:</a:t>
            </a:r>
            <a:r>
              <a:rPr lang="en-US" sz="2400" u="sng" dirty="0"/>
              <a:t> </a:t>
            </a:r>
            <a:r>
              <a:rPr lang="en-US" sz="2400" dirty="0"/>
              <a:t>Host a town hall to present the achievements of the first 100 days and unveil the 4-year strategic plan for winning future elections.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349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5BBB3-A102-DEFF-BB6D-27605290B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PHASE 4: BEYOND 100 DAYS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A220F-5AF6-3540-D1A4-F2E0D2757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5045"/>
            <a:ext cx="10515600" cy="432261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Grassroots &amp; Community Outreach </a:t>
            </a:r>
          </a:p>
          <a:p>
            <a:r>
              <a:rPr lang="en-US" b="1" u="sng" dirty="0"/>
              <a:t>Regional Reconnection Initiative: </a:t>
            </a:r>
            <a:r>
              <a:rPr lang="en-US" dirty="0"/>
              <a:t>Launch regional initiatives to rekindle support and strengthen trust within the large Ghanaian Diaspora communities.  </a:t>
            </a:r>
          </a:p>
          <a:p>
            <a:r>
              <a:rPr lang="en-US" b="1" u="sng" dirty="0"/>
              <a:t>Regional Reconciliation Forums: </a:t>
            </a:r>
            <a:r>
              <a:rPr lang="en-US" dirty="0"/>
              <a:t>Host regional unity and reconciliation forums – such as those led by the Columbus Chapter- to ensure alignment for the 2028 election cycle. </a:t>
            </a:r>
          </a:p>
          <a:p>
            <a:r>
              <a:rPr lang="en-US" b="1" u="sng" dirty="0"/>
              <a:t>Women’s Leadership Mentorship: </a:t>
            </a:r>
            <a:r>
              <a:rPr lang="en-US" dirty="0"/>
              <a:t>Establish formal mentorship program within the Women’s Wing to empower young women for leadership roles across the 23 U.S. Chapters.  </a:t>
            </a:r>
          </a:p>
          <a:p>
            <a:r>
              <a:rPr lang="en-US" b="1" u="sng" dirty="0"/>
              <a:t>Ghana Card Advocacy: </a:t>
            </a:r>
            <a:r>
              <a:rPr lang="en-US" dirty="0"/>
              <a:t>Intensify the push for the issuance of Ghana Card to the Diaspora community in the United States.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323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3A819-75D0-47BD-E4B8-4623734E5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96480"/>
          </a:xfrm>
        </p:spPr>
        <p:txBody>
          <a:bodyPr/>
          <a:lstStyle/>
          <a:p>
            <a:pPr algn="ctr"/>
            <a:r>
              <a:rPr lang="en-US" b="1" dirty="0"/>
              <a:t>KEY PERFORMANCE INDICATORS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927A1-DC8D-DEC6-F415-BB107DA6C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3476"/>
            <a:ext cx="10515600" cy="435824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1. Membership &amp; Chapter Vitality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u="sng" dirty="0"/>
              <a:t>Online Registration Target: </a:t>
            </a:r>
            <a:r>
              <a:rPr lang="en-US" sz="2000" dirty="0"/>
              <a:t>Achieving a specific percentage increase in online membership registration by the end of March 2027.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u="sng" dirty="0"/>
              <a:t>Chapter Recertification: </a:t>
            </a:r>
            <a:r>
              <a:rPr lang="en-US" sz="2000" dirty="0"/>
              <a:t>Ensuring 100% of the U.S. Chapters have updated their local executive rosters and bank signatories.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u="sng" dirty="0"/>
              <a:t>Grassroots Presence: </a:t>
            </a:r>
            <a:r>
              <a:rPr lang="en-US" sz="2000" dirty="0"/>
              <a:t>Successful launch of Community Engagement Drives and regional pilots to reconnect with voters through community events.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2. Financial &amp; Resource Mobilization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u="sng" dirty="0"/>
              <a:t>Audit Completion: </a:t>
            </a:r>
            <a:r>
              <a:rPr lang="en-US" sz="2000" dirty="0"/>
              <a:t>Timely delivery of the “State of the Branch” financial audit, providing a baseline for the 4-year term.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u="sng" dirty="0"/>
              <a:t>Funding Commitment: </a:t>
            </a:r>
            <a:r>
              <a:rPr lang="en-US" sz="2000" dirty="0"/>
              <a:t>Establishing a Fundraising Directorate with a 100-day revenue goal to support national projects.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u="sng" dirty="0"/>
              <a:t>Human Capital Map: </a:t>
            </a:r>
            <a:r>
              <a:rPr lang="en-US" sz="2000" dirty="0"/>
              <a:t>Creation of a database of Diaspora experts who are formally committed to advising NPP’s sector committees. </a:t>
            </a:r>
          </a:p>
        </p:txBody>
      </p:sp>
    </p:spTree>
    <p:extLst>
      <p:ext uri="{BB962C8B-B14F-4D97-AF65-F5344CB8AC3E}">
        <p14:creationId xmlns:p14="http://schemas.microsoft.com/office/powerpoint/2010/main" val="656098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4B1F9-5685-853B-4BB0-FA89FE2B1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KPIs FOR 100-DAY AGENDA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5C472-0292-5923-A7AA-1640FCE2D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1288"/>
            <a:ext cx="10515600" cy="434043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3. </a:t>
            </a:r>
            <a:r>
              <a:rPr lang="en-US" sz="2600" b="1" dirty="0"/>
              <a:t>Unity &amp; Reconciliation</a:t>
            </a:r>
            <a:endParaRPr lang="en-US" sz="2600" dirty="0"/>
          </a:p>
          <a:p>
            <a:pPr lvl="0"/>
            <a:r>
              <a:rPr lang="en-US" sz="2600" b="1" u="sng" dirty="0"/>
              <a:t>Post-Primary Stabilization:</a:t>
            </a:r>
            <a:r>
              <a:rPr lang="en-US" sz="2600" u="sng" dirty="0"/>
              <a:t> </a:t>
            </a:r>
            <a:r>
              <a:rPr lang="en-US" sz="2600" dirty="0"/>
              <a:t>Conducting at least three Regional Reconciliation Forums (like those held in Columbus) to mend internal rifts following the 2026 presidential primaries.</a:t>
            </a:r>
          </a:p>
          <a:p>
            <a:pPr lvl="0"/>
            <a:r>
              <a:rPr lang="en-US" sz="2600" b="1" u="sng" dirty="0"/>
              <a:t>Leadership Consensus:</a:t>
            </a:r>
            <a:r>
              <a:rPr lang="en-US" sz="2600" u="sng" dirty="0"/>
              <a:t> </a:t>
            </a:r>
            <a:r>
              <a:rPr lang="en-US" sz="2600" dirty="0"/>
              <a:t>Achieving 100% attendance or representation from chapter chairpersons at the first Branch Executive Committee (NEC) meeting in the U.S.</a:t>
            </a:r>
          </a:p>
          <a:p>
            <a:pPr marL="0" indent="0">
              <a:buNone/>
            </a:pPr>
            <a:r>
              <a:rPr lang="en-US" sz="2600" b="1" dirty="0"/>
              <a:t>4. Digital Advocacy &amp; Influence</a:t>
            </a:r>
            <a:endParaRPr lang="en-US" sz="2600" dirty="0"/>
          </a:p>
          <a:p>
            <a:pPr lvl="0"/>
            <a:r>
              <a:rPr lang="en-US" sz="2600" b="1" u="sng" dirty="0"/>
              <a:t>Ghana Card Adoption:</a:t>
            </a:r>
            <a:r>
              <a:rPr lang="en-US" sz="2600" u="sng" dirty="0"/>
              <a:t> </a:t>
            </a:r>
            <a:r>
              <a:rPr lang="en-US" sz="2600" dirty="0"/>
              <a:t>Increasing the number of registered NPP-USA members with Ghana Card by a set percentage to secure future ROPAA (Representation of the People Amendment Act) voting rights.</a:t>
            </a:r>
          </a:p>
          <a:p>
            <a:pPr lvl="0"/>
            <a:r>
              <a:rPr lang="en-US" sz="2600" b="1" u="sng" dirty="0"/>
              <a:t>Communication Reach:</a:t>
            </a:r>
            <a:r>
              <a:rPr lang="en-US" sz="2600" u="sng" dirty="0"/>
              <a:t> </a:t>
            </a:r>
            <a:r>
              <a:rPr lang="en-US" sz="2600" dirty="0"/>
              <a:t>Doubling the social media engagement rates for the Branch official platforms regarding the party's developmental agenda.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956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99</TotalTime>
  <Words>813</Words>
  <Application>Microsoft Macintosh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2013 - 2022 Theme</vt:lpstr>
      <vt:lpstr>NPP-USA CHAIRPERSON 100-DAY AGENDA</vt:lpstr>
      <vt:lpstr>PHASE 1: FOUNDATION &amp; UNITY  (DAYS 1-30) SHORT-TERM</vt:lpstr>
      <vt:lpstr> PHASE 2: STRATEGIC REALIGNMENT  (DAYS 31-60)-MEDIUM-TERM </vt:lpstr>
      <vt:lpstr>PHASE 3: OPERATIONAL EXECUTION &amp; SUSTAINABILITY  (DAYS 61-100)-LONG-TERM</vt:lpstr>
      <vt:lpstr>PHASE 4: BEYOND 100 DAYS</vt:lpstr>
      <vt:lpstr>KEY PERFORMANCE INDICATORS</vt:lpstr>
      <vt:lpstr>KPIs FOR 100-DAY AGENDA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Walsh</dc:creator>
  <cp:lastModifiedBy>John Walsh</cp:lastModifiedBy>
  <cp:revision>10</cp:revision>
  <cp:lastPrinted>2026-04-25T00:49:46Z</cp:lastPrinted>
  <dcterms:created xsi:type="dcterms:W3CDTF">2026-04-14T19:35:38Z</dcterms:created>
  <dcterms:modified xsi:type="dcterms:W3CDTF">2026-04-25T01:03:53Z</dcterms:modified>
</cp:coreProperties>
</file>