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81"/>
  </p:normalViewPr>
  <p:slideViewPr>
    <p:cSldViewPr snapToGrid="0">
      <p:cViewPr varScale="1">
        <p:scale>
          <a:sx n="204" d="100"/>
          <a:sy n="204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1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0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5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5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3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2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6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6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66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6F1AD-ACC3-F743-9669-F9070C74D62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7C183-15F1-B64B-A2AC-CA32E11F6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6CFF-94F6-AF4B-C022-4E4AB49278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SWOT ANALYSIS </a:t>
            </a:r>
            <a:br>
              <a:rPr lang="en-US" sz="5400" b="1" dirty="0"/>
            </a:br>
            <a:r>
              <a:rPr lang="en-US" sz="5400" b="1" dirty="0"/>
              <a:t>FOR </a:t>
            </a:r>
            <a:br>
              <a:rPr lang="en-US" sz="5400" b="1" dirty="0"/>
            </a:br>
            <a:r>
              <a:rPr lang="en-US" sz="5400" b="1" dirty="0"/>
              <a:t>NPP-USA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EDA28C-9122-2E2C-6362-7BDD6921D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Prepared by: </a:t>
            </a:r>
          </a:p>
          <a:p>
            <a:r>
              <a:rPr lang="en-US" b="1" dirty="0"/>
              <a:t>Dr. Kwasi Afrifa, Chairperson Aspirant</a:t>
            </a:r>
          </a:p>
          <a:p>
            <a:r>
              <a:rPr lang="en-US" b="1" dirty="0"/>
              <a:t>April 1, 2026</a:t>
            </a:r>
          </a:p>
        </p:txBody>
      </p:sp>
    </p:spTree>
    <p:extLst>
      <p:ext uri="{BB962C8B-B14F-4D97-AF65-F5344CB8AC3E}">
        <p14:creationId xmlns:p14="http://schemas.microsoft.com/office/powerpoint/2010/main" val="21860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11A20-1A15-E517-7839-83B9D7A69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B664-DCBD-A3D1-DCF4-6DA7A463F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E3FB-489E-911E-9F71-41A89B5C5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Internal positive factors</a:t>
            </a:r>
            <a:endParaRPr lang="en-US" dirty="0"/>
          </a:p>
          <a:p>
            <a:pPr lvl="0" fontAlgn="base"/>
            <a:r>
              <a:rPr lang="en-US" b="1" dirty="0"/>
              <a:t>Strong Diaspora Network:</a:t>
            </a:r>
            <a:r>
              <a:rPr lang="en-US" dirty="0"/>
              <a:t> A well-established presence in major U.S. cities with a high concentration of Ghanaians, providing a significant base for mobilization.</a:t>
            </a:r>
          </a:p>
          <a:p>
            <a:pPr lvl="0" fontAlgn="base"/>
            <a:r>
              <a:rPr lang="en-US" b="1" dirty="0"/>
              <a:t>Fundraising Capacity:</a:t>
            </a:r>
            <a:r>
              <a:rPr lang="en-US" dirty="0"/>
              <a:t> Ability to leverage the economic power of the diaspora to provide financial support for the national party's campaigns in Ghana.</a:t>
            </a:r>
          </a:p>
          <a:p>
            <a:pPr lvl="0" fontAlgn="base"/>
            <a:r>
              <a:rPr lang="en-US" b="1" dirty="0"/>
              <a:t>Human Capital:</a:t>
            </a:r>
            <a:r>
              <a:rPr lang="en-US" dirty="0"/>
              <a:t> Access to a pool of highly educated professionals and experts who can contribute to policy development and advocacy.</a:t>
            </a:r>
          </a:p>
          <a:p>
            <a:pPr lvl="0" fontAlgn="base"/>
            <a:r>
              <a:rPr lang="en-US" b="1" dirty="0"/>
              <a:t>Intellectual Leadership:</a:t>
            </a:r>
            <a:r>
              <a:rPr lang="en-US" dirty="0"/>
              <a:t> Frequent organization of town halls and forums that influence the political discourse back home.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88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79E72-85C5-6320-ABE0-218C4553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WEAKNESSES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12D74-B867-453E-8E6F-812F33B73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i="1" dirty="0"/>
              <a:t>Internal negative factors</a:t>
            </a:r>
            <a:endParaRPr lang="en-US" b="1" dirty="0"/>
          </a:p>
          <a:p>
            <a:pPr lvl="0" fontAlgn="base"/>
            <a:r>
              <a:rPr lang="en-US" b="1" dirty="0"/>
              <a:t>Internal Factionalism:</a:t>
            </a:r>
            <a:r>
              <a:rPr lang="en-US" dirty="0"/>
              <a:t> Like many political branches, it can suffer from leadership disputes and internal divisions that may hinder cohesive action.</a:t>
            </a:r>
          </a:p>
          <a:p>
            <a:pPr lvl="0" fontAlgn="base"/>
            <a:r>
              <a:rPr lang="en-US" b="1" dirty="0"/>
              <a:t>Defunct Chapters:</a:t>
            </a:r>
            <a:r>
              <a:rPr lang="en-US" dirty="0"/>
              <a:t> failure to reactivate inactive Chapters: Houston, Rhode Island, Baltimore, San Franscisco, Delaware, Connecticut, etc.   </a:t>
            </a:r>
          </a:p>
          <a:p>
            <a:pPr lvl="0" fontAlgn="base"/>
            <a:r>
              <a:rPr lang="en-US" b="1" dirty="0"/>
              <a:t>Disconnect With Ghana:</a:t>
            </a:r>
            <a:r>
              <a:rPr lang="en-US" dirty="0"/>
              <a:t> The loss of influence in the New Patriotic Party on policy. </a:t>
            </a:r>
          </a:p>
          <a:p>
            <a:pPr lvl="0" fontAlgn="base"/>
            <a:r>
              <a:rPr lang="en-US" b="1" dirty="0"/>
              <a:t>Poor Reporting and Weak Accountability:</a:t>
            </a:r>
            <a:r>
              <a:rPr lang="en-US" dirty="0"/>
              <a:t> Reporting to members on performance has been a challenge for the Branch.  </a:t>
            </a:r>
          </a:p>
          <a:p>
            <a:pPr lvl="0" fontAlgn="base"/>
            <a:r>
              <a:rPr lang="en-US" b="1" dirty="0"/>
              <a:t>Weak Finances:</a:t>
            </a:r>
            <a:r>
              <a:rPr lang="en-US" dirty="0"/>
              <a:t> Excessive reliance on membership dues to fund our operations.</a:t>
            </a:r>
          </a:p>
          <a:p>
            <a:pPr lvl="0" fontAlgn="base"/>
            <a:r>
              <a:rPr lang="en-US" b="1" dirty="0"/>
              <a:t>Weak Coordination of Resources: </a:t>
            </a:r>
            <a:r>
              <a:rPr lang="en-US" dirty="0"/>
              <a:t>Failure to coordinate resources in the United States for the benefit of members.</a:t>
            </a:r>
          </a:p>
          <a:p>
            <a:pPr lvl="0" fontAlgn="base"/>
            <a:r>
              <a:rPr lang="en-US" b="1" dirty="0"/>
              <a:t>Logistical Challenges:</a:t>
            </a:r>
            <a:r>
              <a:rPr lang="en-US" dirty="0"/>
              <a:t> Difficulty in coordinating activities across the vast geographical spread of the United States.</a:t>
            </a:r>
          </a:p>
          <a:p>
            <a:pPr lvl="0" fontAlgn="base"/>
            <a:r>
              <a:rPr lang="en-US" b="1" dirty="0"/>
              <a:t>Weak Administrative Structures:</a:t>
            </a:r>
            <a:r>
              <a:rPr lang="en-US" dirty="0"/>
              <a:t> Incoherent administrative processes due to the lack of standard operating policies (SOPs) to guide our operations. </a:t>
            </a:r>
          </a:p>
          <a:p>
            <a:pPr lvl="0" fontAlgn="base"/>
            <a:r>
              <a:rPr lang="fr-FR" b="1" dirty="0"/>
              <a:t>Engagement Gaps:</a:t>
            </a:r>
            <a:r>
              <a:rPr lang="en-US" dirty="0"/>
              <a:t> Potential disconnect between the leadership’s priorities and the day-to-day concerns of the general diaspora membership.</a:t>
            </a:r>
          </a:p>
          <a:p>
            <a:pPr lvl="0" fontAlgn="base"/>
            <a:r>
              <a:rPr lang="en-US" b="1" dirty="0"/>
              <a:t>Limited Autonomy:</a:t>
            </a:r>
            <a:r>
              <a:rPr lang="en-US" dirty="0"/>
              <a:t> Heavy dependence on the national party's directives, which may not always align with the local U.S. context.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40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162B9-EA4E-591C-0DAE-1734A0A08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E7FA0-6DA7-52C5-A722-7549CFA0A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External positive factors</a:t>
            </a:r>
            <a:endParaRPr lang="en-US" b="1" dirty="0"/>
          </a:p>
          <a:p>
            <a:pPr lvl="0" fontAlgn="base"/>
            <a:r>
              <a:rPr lang="en-US" b="1" dirty="0"/>
              <a:t>ROPAA Implementation:</a:t>
            </a:r>
            <a:r>
              <a:rPr lang="en-US" dirty="0"/>
              <a:t> Leading advocacy for the full implementation of the </a:t>
            </a:r>
            <a:r>
              <a:rPr lang="en-US" b="1" dirty="0"/>
              <a:t>Representation of the People Amendment Act (ROPAA)</a:t>
            </a:r>
            <a:r>
              <a:rPr lang="en-US" dirty="0"/>
              <a:t> would allow GLAs to vote, drastically increasing NPP-USA's political relevance.</a:t>
            </a:r>
          </a:p>
          <a:p>
            <a:pPr lvl="0" fontAlgn="base"/>
            <a:r>
              <a:rPr lang="en-US" b="1" dirty="0"/>
              <a:t>Digital Mobilization:</a:t>
            </a:r>
            <a:r>
              <a:rPr lang="en-US" dirty="0"/>
              <a:t> Using social media and virtual platforms to bridge the distance between U.S. chapters and the grassroots in Ghana.</a:t>
            </a:r>
          </a:p>
          <a:p>
            <a:pPr lvl="0" fontAlgn="base"/>
            <a:r>
              <a:rPr lang="en-US" b="1" dirty="0"/>
              <a:t>Strategic Partnerships:</a:t>
            </a:r>
            <a:r>
              <a:rPr lang="en-US" dirty="0"/>
              <a:t> Collaborating with international organizations and Ghanaian American business groups to boost investment and influence.</a:t>
            </a:r>
          </a:p>
          <a:p>
            <a:pPr lvl="0" fontAlgn="base"/>
            <a:r>
              <a:rPr lang="en-US" b="1" dirty="0"/>
              <a:t>Advocacy for Dual Citizenship:</a:t>
            </a:r>
            <a:r>
              <a:rPr lang="en-US" dirty="0"/>
              <a:t> Pushing for policy reforms that make it easier for dual citizens to hold public office in Ghana.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54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A0A0-778E-AA6D-5055-B7931DC8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DD323-606D-8A06-4A0B-C203EE690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External negative factors</a:t>
            </a:r>
            <a:endParaRPr lang="en-US" b="1" dirty="0"/>
          </a:p>
          <a:p>
            <a:pPr lvl="0" fontAlgn="base"/>
            <a:r>
              <a:rPr lang="en-US" b="1" dirty="0"/>
              <a:t>Competitor Activity:</a:t>
            </a:r>
            <a:r>
              <a:rPr lang="en-US" dirty="0"/>
              <a:t> Strong opposition from the </a:t>
            </a:r>
            <a:r>
              <a:rPr lang="en-US" b="1" dirty="0"/>
              <a:t>NDC-USA</a:t>
            </a:r>
            <a:r>
              <a:rPr lang="en-US" dirty="0"/>
              <a:t> (National Democratic Congress) branch in mobilizing the same diaspora demographic.</a:t>
            </a:r>
          </a:p>
          <a:p>
            <a:pPr lvl="0" fontAlgn="base"/>
            <a:r>
              <a:rPr lang="en-US" b="1" dirty="0"/>
              <a:t>Apathy and Disillusionment:</a:t>
            </a:r>
            <a:r>
              <a:rPr lang="en-US" dirty="0"/>
              <a:t> Potential fatigue among the diaspora regarding Ghanaian politics, especially if economic conditions at home do not improve.</a:t>
            </a:r>
          </a:p>
          <a:p>
            <a:pPr lvl="0" fontAlgn="base"/>
            <a:r>
              <a:rPr lang="en-US" b="1" dirty="0"/>
              <a:t>Regulatory Changes:</a:t>
            </a:r>
            <a:r>
              <a:rPr lang="en-US" dirty="0"/>
              <a:t> Changes in U.S. or Ghanaian laws regarding political donations or foreign-based political activities.</a:t>
            </a:r>
          </a:p>
          <a:p>
            <a:pPr lvl="0" fontAlgn="base"/>
            <a:r>
              <a:rPr lang="en-US" b="1" dirty="0"/>
              <a:t>Economic Downturn:</a:t>
            </a:r>
            <a:r>
              <a:rPr lang="en-US" dirty="0"/>
              <a:t> A recession in the U.S. could directly impact the branch's fundraising abilities and the flow of remittances.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4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0FC2B-5D33-C1D2-3BF6-A34D77AE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CONCLUSION &amp; 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D3690-B75C-0E86-80AA-0ED079F3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ultimate success of NPP-USA hinges on its ability to transition from a purely fundraising wing to a decisive voting bloc through the effective realization of ROPAA in Ghana and One-Member-One-Vote (OMOV) in the New Patriotic Party.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80963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8</TotalTime>
  <Words>556</Words>
  <Application>Microsoft Macintosh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Atlas</vt:lpstr>
      <vt:lpstr>SWOT ANALYSIS  FOR  NPP-USA</vt:lpstr>
      <vt:lpstr>STRENGTHS</vt:lpstr>
      <vt:lpstr>WEAKNESSES</vt:lpstr>
      <vt:lpstr>OPPORTUNITIES</vt:lpstr>
      <vt:lpstr>THREATS</vt:lpstr>
      <vt:lpstr>CONCLUSION &amp; INSIGHTS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Walsh</dc:creator>
  <cp:lastModifiedBy>John Walsh</cp:lastModifiedBy>
  <cp:revision>1</cp:revision>
  <dcterms:created xsi:type="dcterms:W3CDTF">2026-04-25T04:27:28Z</dcterms:created>
  <dcterms:modified xsi:type="dcterms:W3CDTF">2026-04-25T04:35:45Z</dcterms:modified>
</cp:coreProperties>
</file>