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notesMasterIdLst>
    <p:notesMasterId r:id="rId19"/>
  </p:notesMasterIdLst>
  <p:sldIdLst>
    <p:sldId id="256" r:id="rId2"/>
    <p:sldId id="257" r:id="rId3"/>
    <p:sldId id="258" r:id="rId4"/>
    <p:sldId id="272" r:id="rId5"/>
    <p:sldId id="279" r:id="rId6"/>
    <p:sldId id="259" r:id="rId7"/>
    <p:sldId id="260" r:id="rId8"/>
    <p:sldId id="280" r:id="rId9"/>
    <p:sldId id="275" r:id="rId10"/>
    <p:sldId id="261" r:id="rId11"/>
    <p:sldId id="276" r:id="rId12"/>
    <p:sldId id="262" r:id="rId13"/>
    <p:sldId id="278" r:id="rId14"/>
    <p:sldId id="281" r:id="rId15"/>
    <p:sldId id="282" r:id="rId16"/>
    <p:sldId id="283" r:id="rId17"/>
    <p:sldId id="28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798"/>
    <p:restoredTop sz="94681"/>
  </p:normalViewPr>
  <p:slideViewPr>
    <p:cSldViewPr snapToGrid="0">
      <p:cViewPr varScale="1">
        <p:scale>
          <a:sx n="215" d="100"/>
          <a:sy n="215" d="100"/>
        </p:scale>
        <p:origin x="162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66540-E521-534A-AF61-0EA638C152AD}" type="datetimeFigureOut">
              <a:rPr lang="en-US" smtClean="0"/>
              <a:t>4/24/26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5DF57F-F6CE-2343-BA1A-1EC85E7DF24E}" type="slidenum">
              <a:rPr lang="en-US" smtClean="0"/>
              <a:t>‹#›</a:t>
            </a:fld>
            <a:endParaRPr lang="en-US"/>
          </a:p>
        </p:txBody>
      </p:sp>
    </p:spTree>
    <p:extLst>
      <p:ext uri="{BB962C8B-B14F-4D97-AF65-F5344CB8AC3E}">
        <p14:creationId xmlns:p14="http://schemas.microsoft.com/office/powerpoint/2010/main" val="22113311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540BECC-BBDB-8948-BB44-AF34F4FB3889}" type="datetime1">
              <a:rPr lang="en-US" smtClean="0"/>
              <a:t>4/24/26</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AD263990-4146-ED4D-B2C1-6B395868C24B}"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08369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5FC644-A961-7642-B7A8-7A6844D56067}" type="datetime1">
              <a:rPr lang="en-US" smtClean="0"/>
              <a:t>4/24/26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63990-4146-ED4D-B2C1-6B395868C24B}"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686340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40C116-6090-4645-845F-E9E6B6D383C3}" type="datetime1">
              <a:rPr lang="en-US" smtClean="0"/>
              <a:t>4/24/26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63990-4146-ED4D-B2C1-6B395868C24B}"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34326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1A12BE-C983-CC43-9F26-D375F26FE5A2}" type="datetime1">
              <a:rPr lang="en-US" smtClean="0"/>
              <a:t>4/24/26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63990-4146-ED4D-B2C1-6B395868C24B}"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61027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EA689E-5E1B-3E4F-88AE-7B61285FFABB}" type="datetime1">
              <a:rPr lang="en-US" smtClean="0"/>
              <a:t>4/24/26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63990-4146-ED4D-B2C1-6B395868C24B}"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00573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0D9CE94-BF5A-D245-88CF-8354CF832EC2}" type="datetime1">
              <a:rPr lang="en-US" smtClean="0"/>
              <a:t>4/24/26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63990-4146-ED4D-B2C1-6B395868C24B}"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57065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367A61-E6AC-2345-8060-4197192A383E}" type="datetime1">
              <a:rPr lang="en-US" smtClean="0"/>
              <a:t>4/24/26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263990-4146-ED4D-B2C1-6B395868C24B}"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58271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BD5C6B-A880-7A4D-811B-B533A6C7636B}" type="datetime1">
              <a:rPr lang="en-US" smtClean="0"/>
              <a:t>4/24/26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263990-4146-ED4D-B2C1-6B395868C24B}"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66340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8F07A9-A093-A240-82A1-9EA371B02468}" type="datetime1">
              <a:rPr lang="en-US" smtClean="0"/>
              <a:t>4/24/26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263990-4146-ED4D-B2C1-6B395868C24B}" type="slidenum">
              <a:rPr lang="en-US" smtClean="0"/>
              <a:t>‹#›</a:t>
            </a:fld>
            <a:endParaRPr lang="en-US"/>
          </a:p>
        </p:txBody>
      </p:sp>
    </p:spTree>
    <p:extLst>
      <p:ext uri="{BB962C8B-B14F-4D97-AF65-F5344CB8AC3E}">
        <p14:creationId xmlns:p14="http://schemas.microsoft.com/office/powerpoint/2010/main" val="3529493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887284-133B-1646-986B-9DF4C2B7C71A}" type="datetime1">
              <a:rPr lang="en-US" smtClean="0"/>
              <a:t>4/24/26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63990-4146-ED4D-B2C1-6B395868C24B}"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009879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6FD822D-C915-4E41-9AEE-AAD4D698F7D6}" type="datetime1">
              <a:rPr lang="en-US" smtClean="0"/>
              <a:t>4/24/26</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AD263990-4146-ED4D-B2C1-6B395868C24B}"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82180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5127E21-C4DB-2E45-BF02-4C4E0F83EEBE}" type="datetime1">
              <a:rPr lang="en-US" smtClean="0"/>
              <a:t>4/24/26</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AD263990-4146-ED4D-B2C1-6B395868C24B}"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391910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0D88B-E0B3-5FC4-B0E1-1C69CEF2012A}"/>
              </a:ext>
            </a:extLst>
          </p:cNvPr>
          <p:cNvSpPr>
            <a:spLocks noGrp="1"/>
          </p:cNvSpPr>
          <p:nvPr>
            <p:ph type="ctrTitle"/>
          </p:nvPr>
        </p:nvSpPr>
        <p:spPr/>
        <p:txBody>
          <a:bodyPr>
            <a:normAutofit fontScale="90000"/>
          </a:bodyPr>
          <a:lstStyle/>
          <a:p>
            <a:r>
              <a:rPr lang="en-US" b="1" dirty="0"/>
              <a:t>COMPREHENSIVE RENEWAL PLAN FOR NPP-USA </a:t>
            </a:r>
          </a:p>
        </p:txBody>
      </p:sp>
      <p:sp>
        <p:nvSpPr>
          <p:cNvPr id="3" name="Subtitle 2">
            <a:extLst>
              <a:ext uri="{FF2B5EF4-FFF2-40B4-BE49-F238E27FC236}">
                <a16:creationId xmlns:a16="http://schemas.microsoft.com/office/drawing/2014/main" id="{0A5F31DD-F98A-23B9-192C-B1DE1D21E0C6}"/>
              </a:ext>
            </a:extLst>
          </p:cNvPr>
          <p:cNvSpPr>
            <a:spLocks noGrp="1"/>
          </p:cNvSpPr>
          <p:nvPr>
            <p:ph type="subTitle" idx="1"/>
          </p:nvPr>
        </p:nvSpPr>
        <p:spPr/>
        <p:txBody>
          <a:bodyPr>
            <a:normAutofit fontScale="62500" lnSpcReduction="20000"/>
          </a:bodyPr>
          <a:lstStyle/>
          <a:p>
            <a:r>
              <a:rPr lang="en-US" b="1" dirty="0"/>
              <a:t>An Agenda for Unity and Victory in 2028</a:t>
            </a:r>
          </a:p>
          <a:p>
            <a:r>
              <a:rPr lang="en-US" b="1" dirty="0"/>
              <a:t>By Dr. Kwasi Afrifa, Chairperson Aspirant</a:t>
            </a:r>
          </a:p>
          <a:p>
            <a:r>
              <a:rPr lang="en-US" b="1" dirty="0"/>
              <a:t>April 1, 2026</a:t>
            </a:r>
          </a:p>
        </p:txBody>
      </p:sp>
      <p:sp>
        <p:nvSpPr>
          <p:cNvPr id="4" name="Slide Number Placeholder 3">
            <a:extLst>
              <a:ext uri="{FF2B5EF4-FFF2-40B4-BE49-F238E27FC236}">
                <a16:creationId xmlns:a16="http://schemas.microsoft.com/office/drawing/2014/main" id="{F62A2D85-02F9-FD6C-998D-039E42F186C7}"/>
              </a:ext>
            </a:extLst>
          </p:cNvPr>
          <p:cNvSpPr>
            <a:spLocks noGrp="1"/>
          </p:cNvSpPr>
          <p:nvPr>
            <p:ph type="sldNum" sz="quarter" idx="12"/>
          </p:nvPr>
        </p:nvSpPr>
        <p:spPr/>
        <p:txBody>
          <a:bodyPr/>
          <a:lstStyle/>
          <a:p>
            <a:fld id="{AD263990-4146-ED4D-B2C1-6B395868C24B}" type="slidenum">
              <a:rPr lang="en-US" smtClean="0"/>
              <a:t>1</a:t>
            </a:fld>
            <a:endParaRPr lang="en-US"/>
          </a:p>
        </p:txBody>
      </p:sp>
    </p:spTree>
    <p:extLst>
      <p:ext uri="{BB962C8B-B14F-4D97-AF65-F5344CB8AC3E}">
        <p14:creationId xmlns:p14="http://schemas.microsoft.com/office/powerpoint/2010/main" val="7184736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24AD7-71B5-D1B2-6866-DBCA127E580B}"/>
              </a:ext>
            </a:extLst>
          </p:cNvPr>
          <p:cNvSpPr>
            <a:spLocks noGrp="1"/>
          </p:cNvSpPr>
          <p:nvPr>
            <p:ph type="title"/>
          </p:nvPr>
        </p:nvSpPr>
        <p:spPr/>
        <p:txBody>
          <a:bodyPr/>
          <a:lstStyle/>
          <a:p>
            <a:pPr algn="ctr"/>
            <a:r>
              <a:rPr lang="en-US" b="1" dirty="0"/>
              <a:t>EFFECTIVE RELATIONS WITH NPP</a:t>
            </a:r>
            <a:r>
              <a:rPr lang="en-US" dirty="0">
                <a:effectLst/>
              </a:rPr>
              <a:t> </a:t>
            </a:r>
            <a:endParaRPr lang="en-US" dirty="0"/>
          </a:p>
        </p:txBody>
      </p:sp>
      <p:sp>
        <p:nvSpPr>
          <p:cNvPr id="3" name="Content Placeholder 2">
            <a:extLst>
              <a:ext uri="{FF2B5EF4-FFF2-40B4-BE49-F238E27FC236}">
                <a16:creationId xmlns:a16="http://schemas.microsoft.com/office/drawing/2014/main" id="{74B25D8A-D664-75DD-36F7-2D23BDBF32E9}"/>
              </a:ext>
            </a:extLst>
          </p:cNvPr>
          <p:cNvSpPr>
            <a:spLocks noGrp="1"/>
          </p:cNvSpPr>
          <p:nvPr>
            <p:ph idx="1"/>
          </p:nvPr>
        </p:nvSpPr>
        <p:spPr/>
        <p:txBody>
          <a:bodyPr>
            <a:normAutofit fontScale="85000" lnSpcReduction="10000"/>
          </a:bodyPr>
          <a:lstStyle/>
          <a:p>
            <a:pPr lvl="0"/>
            <a:r>
              <a:rPr lang="en-US" b="1" dirty="0"/>
              <a:t>OMOV: </a:t>
            </a:r>
            <a:r>
              <a:rPr lang="en-US" dirty="0"/>
              <a:t>Championing </a:t>
            </a:r>
            <a:r>
              <a:rPr lang="en-US" i="1" dirty="0"/>
              <a:t>One-Member-One Vote </a:t>
            </a:r>
            <a:r>
              <a:rPr lang="en-US" dirty="0"/>
              <a:t>(OMOV) policy as imperative for Unity.</a:t>
            </a:r>
            <a:r>
              <a:rPr lang="en-US" b="1" dirty="0"/>
              <a:t>  </a:t>
            </a:r>
          </a:p>
          <a:p>
            <a:pPr lvl="0"/>
            <a:r>
              <a:rPr lang="en-US" b="1" dirty="0"/>
              <a:t>The "Diaspora Liaison Office":</a:t>
            </a:r>
            <a:r>
              <a:rPr lang="en-US" dirty="0"/>
              <a:t> Advocate for a permanent NPP-USA desk at the External Desk Office in Accra to ensure NPP-USA interests and influence is felt in Party policies and manifestos.</a:t>
            </a:r>
          </a:p>
          <a:p>
            <a:pPr lvl="0"/>
            <a:r>
              <a:rPr lang="en-US" b="1" dirty="0"/>
              <a:t>Technology Transfer:</a:t>
            </a:r>
            <a:r>
              <a:rPr lang="en-US" dirty="0"/>
              <a:t> Donating digital infrastructure and data analytics tools to the Mother Party for campaign optimization and membership development and management. </a:t>
            </a:r>
          </a:p>
          <a:p>
            <a:pPr lvl="0"/>
            <a:r>
              <a:rPr lang="en-US" b="1" dirty="0"/>
              <a:t>Legislative Advocacy:</a:t>
            </a:r>
            <a:r>
              <a:rPr lang="en-US" dirty="0"/>
              <a:t> Advocating and leading the charge for the full implementation of </a:t>
            </a:r>
            <a:r>
              <a:rPr lang="en-US" b="1" dirty="0"/>
              <a:t>ROPAA</a:t>
            </a:r>
            <a:r>
              <a:rPr lang="en-US" dirty="0"/>
              <a:t> (Representation of the People Amendment Act, 2006 (Act 699)).</a:t>
            </a:r>
          </a:p>
          <a:p>
            <a:pPr lvl="0"/>
            <a:r>
              <a:rPr lang="en-US" b="1" dirty="0"/>
              <a:t>Policy Innovation:</a:t>
            </a:r>
            <a:r>
              <a:rPr lang="en-US" dirty="0"/>
              <a:t> Initiate Quarterly white papers from the "NPP-USA Policy Think Tank" sent directly to the General Secretary of NPP-Ghana.</a:t>
            </a:r>
          </a:p>
          <a:p>
            <a:endParaRPr lang="en-US" dirty="0"/>
          </a:p>
        </p:txBody>
      </p:sp>
      <p:sp>
        <p:nvSpPr>
          <p:cNvPr id="4" name="Slide Number Placeholder 3">
            <a:extLst>
              <a:ext uri="{FF2B5EF4-FFF2-40B4-BE49-F238E27FC236}">
                <a16:creationId xmlns:a16="http://schemas.microsoft.com/office/drawing/2014/main" id="{11503682-B77B-D2E7-3B7E-A30B896EF7DD}"/>
              </a:ext>
            </a:extLst>
          </p:cNvPr>
          <p:cNvSpPr>
            <a:spLocks noGrp="1"/>
          </p:cNvSpPr>
          <p:nvPr>
            <p:ph type="sldNum" sz="quarter" idx="12"/>
          </p:nvPr>
        </p:nvSpPr>
        <p:spPr/>
        <p:txBody>
          <a:bodyPr/>
          <a:lstStyle/>
          <a:p>
            <a:fld id="{AD263990-4146-ED4D-B2C1-6B395868C24B}" type="slidenum">
              <a:rPr lang="en-US" smtClean="0"/>
              <a:t>10</a:t>
            </a:fld>
            <a:endParaRPr lang="en-US"/>
          </a:p>
        </p:txBody>
      </p:sp>
    </p:spTree>
    <p:extLst>
      <p:ext uri="{BB962C8B-B14F-4D97-AF65-F5344CB8AC3E}">
        <p14:creationId xmlns:p14="http://schemas.microsoft.com/office/powerpoint/2010/main" val="2763646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8A4CF-B1AE-B402-248B-20D5906CF42D}"/>
              </a:ext>
            </a:extLst>
          </p:cNvPr>
          <p:cNvSpPr>
            <a:spLocks noGrp="1"/>
          </p:cNvSpPr>
          <p:nvPr>
            <p:ph type="title"/>
          </p:nvPr>
        </p:nvSpPr>
        <p:spPr/>
        <p:txBody>
          <a:bodyPr/>
          <a:lstStyle/>
          <a:p>
            <a:pPr algn="ctr"/>
            <a:r>
              <a:rPr lang="en-US" b="1" dirty="0"/>
              <a:t>STRATEGIC ADVOCACIES</a:t>
            </a:r>
          </a:p>
        </p:txBody>
      </p:sp>
      <p:sp>
        <p:nvSpPr>
          <p:cNvPr id="4" name="Rectangle 1">
            <a:extLst>
              <a:ext uri="{FF2B5EF4-FFF2-40B4-BE49-F238E27FC236}">
                <a16:creationId xmlns:a16="http://schemas.microsoft.com/office/drawing/2014/main" id="{1E26BFD3-3E5A-4AFE-685F-FE04470C5B1A}"/>
              </a:ext>
            </a:extLst>
          </p:cNvPr>
          <p:cNvSpPr>
            <a:spLocks noGrp="1" noChangeArrowheads="1"/>
          </p:cNvSpPr>
          <p:nvPr>
            <p:ph idx="1"/>
          </p:nvPr>
        </p:nvSpPr>
        <p:spPr bwMode="auto">
          <a:xfrm>
            <a:off x="838201" y="2357614"/>
            <a:ext cx="9404350" cy="32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6100" tIns="0" rIns="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“Reserved Seats” &amp; Out-of-Country Voting (OCV): NPP-USA would champion the implementation of ROPAL and the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potential for reserved Diaspora seats in the Ghanaian Parliament to increase our direct influence on policy.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Cross-Border Youth Dialogue: Link US-based TESCON members with their counterparts in Ghana and other Branches to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collaborate on mutual development on membership development, fundraising, policy advocacy, campaign strategy sharing, and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technology transfer.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Inclusive Decision-Making: Liaise with the External Office Desk in Ghana to use internal surveys to ensure our voices are integrated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into real-time decision-making by the mother party’s national command.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85883679-4FF1-AB4E-DB6E-E6BE81B9C76A}"/>
              </a:ext>
            </a:extLst>
          </p:cNvPr>
          <p:cNvSpPr>
            <a:spLocks noGrp="1"/>
          </p:cNvSpPr>
          <p:nvPr>
            <p:ph type="sldNum" sz="quarter" idx="12"/>
          </p:nvPr>
        </p:nvSpPr>
        <p:spPr/>
        <p:txBody>
          <a:bodyPr/>
          <a:lstStyle/>
          <a:p>
            <a:fld id="{AD263990-4146-ED4D-B2C1-6B395868C24B}" type="slidenum">
              <a:rPr lang="en-US" smtClean="0"/>
              <a:t>11</a:t>
            </a:fld>
            <a:endParaRPr lang="en-US"/>
          </a:p>
        </p:txBody>
      </p:sp>
    </p:spTree>
    <p:extLst>
      <p:ext uri="{BB962C8B-B14F-4D97-AF65-F5344CB8AC3E}">
        <p14:creationId xmlns:p14="http://schemas.microsoft.com/office/powerpoint/2010/main" val="251050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7B39F-32E9-80C9-E852-603DBB9E8A76}"/>
              </a:ext>
            </a:extLst>
          </p:cNvPr>
          <p:cNvSpPr>
            <a:spLocks noGrp="1"/>
          </p:cNvSpPr>
          <p:nvPr>
            <p:ph type="title"/>
          </p:nvPr>
        </p:nvSpPr>
        <p:spPr/>
        <p:txBody>
          <a:bodyPr>
            <a:normAutofit/>
          </a:bodyPr>
          <a:lstStyle/>
          <a:p>
            <a:pPr algn="ctr"/>
            <a:r>
              <a:rPr lang="en-US" b="1" dirty="0"/>
              <a:t>THE BRANCH IN THE ELECTORATE IN GHANA</a:t>
            </a:r>
            <a:r>
              <a:rPr lang="en-US" dirty="0">
                <a:effectLst/>
              </a:rPr>
              <a:t> </a:t>
            </a:r>
            <a:endParaRPr lang="en-US" dirty="0"/>
          </a:p>
        </p:txBody>
      </p:sp>
      <p:sp>
        <p:nvSpPr>
          <p:cNvPr id="3" name="Content Placeholder 2">
            <a:extLst>
              <a:ext uri="{FF2B5EF4-FFF2-40B4-BE49-F238E27FC236}">
                <a16:creationId xmlns:a16="http://schemas.microsoft.com/office/drawing/2014/main" id="{E763BB03-2442-0B6F-5C8D-E789E7DA5EDE}"/>
              </a:ext>
            </a:extLst>
          </p:cNvPr>
          <p:cNvSpPr>
            <a:spLocks noGrp="1"/>
          </p:cNvSpPr>
          <p:nvPr>
            <p:ph idx="1"/>
          </p:nvPr>
        </p:nvSpPr>
        <p:spPr/>
        <p:txBody>
          <a:bodyPr>
            <a:normAutofit/>
          </a:bodyPr>
          <a:lstStyle/>
          <a:p>
            <a:pPr lvl="0"/>
            <a:r>
              <a:rPr lang="en-US" b="1" dirty="0"/>
              <a:t>The "Ambassador" Model:</a:t>
            </a:r>
            <a:r>
              <a:rPr lang="en-US" dirty="0"/>
              <a:t> Training members to act as direct influencers; every dollar remitted is accompanied by a political conversation.</a:t>
            </a:r>
          </a:p>
          <a:p>
            <a:pPr lvl="0"/>
            <a:r>
              <a:rPr lang="en-US" b="1" dirty="0"/>
              <a:t>Adopt-a-Constituency:</a:t>
            </a:r>
            <a:r>
              <a:rPr lang="en-US" dirty="0"/>
              <a:t> Chapters in the U.S. adopt specific "swing" constituencies in Ghana to fund local infrastructure and polling station operations.</a:t>
            </a:r>
          </a:p>
          <a:p>
            <a:pPr lvl="0"/>
            <a:r>
              <a:rPr lang="en-US" b="1" dirty="0"/>
              <a:t>Ground Campaigns:</a:t>
            </a:r>
            <a:r>
              <a:rPr lang="en-US" dirty="0"/>
              <a:t> Sponsoring "Diaspora Vanguards"—volunteers who travel to Ghana for the final 60 days of the 2028 campaign.</a:t>
            </a:r>
          </a:p>
          <a:p>
            <a:pPr lvl="0"/>
            <a:r>
              <a:rPr lang="en-US" b="1" dirty="0"/>
              <a:t>Digital Mobilization:</a:t>
            </a:r>
            <a:r>
              <a:rPr lang="en-US" dirty="0"/>
              <a:t> Using U.S.-based call centers to reach voters in Ghana with targeted messaging.</a:t>
            </a:r>
          </a:p>
          <a:p>
            <a:endParaRPr lang="en-US" dirty="0"/>
          </a:p>
        </p:txBody>
      </p:sp>
      <p:sp>
        <p:nvSpPr>
          <p:cNvPr id="4" name="Slide Number Placeholder 3">
            <a:extLst>
              <a:ext uri="{FF2B5EF4-FFF2-40B4-BE49-F238E27FC236}">
                <a16:creationId xmlns:a16="http://schemas.microsoft.com/office/drawing/2014/main" id="{6F8C53A2-6EB3-227A-6D2E-FA2E6D7FAF62}"/>
              </a:ext>
            </a:extLst>
          </p:cNvPr>
          <p:cNvSpPr>
            <a:spLocks noGrp="1"/>
          </p:cNvSpPr>
          <p:nvPr>
            <p:ph type="sldNum" sz="quarter" idx="12"/>
          </p:nvPr>
        </p:nvSpPr>
        <p:spPr/>
        <p:txBody>
          <a:bodyPr/>
          <a:lstStyle/>
          <a:p>
            <a:fld id="{AD263990-4146-ED4D-B2C1-6B395868C24B}" type="slidenum">
              <a:rPr lang="en-US" smtClean="0"/>
              <a:t>12</a:t>
            </a:fld>
            <a:endParaRPr lang="en-US"/>
          </a:p>
        </p:txBody>
      </p:sp>
    </p:spTree>
    <p:extLst>
      <p:ext uri="{BB962C8B-B14F-4D97-AF65-F5344CB8AC3E}">
        <p14:creationId xmlns:p14="http://schemas.microsoft.com/office/powerpoint/2010/main" val="20695035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910E1F-3235-FDA6-A081-108CE53E7D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67765E-9FEE-4609-B031-A56D4787F6CE}"/>
              </a:ext>
            </a:extLst>
          </p:cNvPr>
          <p:cNvSpPr>
            <a:spLocks noGrp="1"/>
          </p:cNvSpPr>
          <p:nvPr>
            <p:ph type="title"/>
          </p:nvPr>
        </p:nvSpPr>
        <p:spPr/>
        <p:txBody>
          <a:bodyPr/>
          <a:lstStyle/>
          <a:p>
            <a:pPr algn="ctr"/>
            <a:r>
              <a:rPr lang="en-US" b="1" dirty="0"/>
              <a:t>STRATEGIC ADVOCACIES</a:t>
            </a:r>
          </a:p>
        </p:txBody>
      </p:sp>
      <p:sp>
        <p:nvSpPr>
          <p:cNvPr id="4" name="Rectangle 1">
            <a:extLst>
              <a:ext uri="{FF2B5EF4-FFF2-40B4-BE49-F238E27FC236}">
                <a16:creationId xmlns:a16="http://schemas.microsoft.com/office/drawing/2014/main" id="{B3400A66-8E64-7D62-CD79-6D9CE3ACD0DB}"/>
              </a:ext>
            </a:extLst>
          </p:cNvPr>
          <p:cNvSpPr>
            <a:spLocks noGrp="1" noChangeArrowheads="1"/>
          </p:cNvSpPr>
          <p:nvPr>
            <p:ph idx="1"/>
          </p:nvPr>
        </p:nvSpPr>
        <p:spPr bwMode="auto">
          <a:xfrm>
            <a:off x="838201" y="2357614"/>
            <a:ext cx="9404350" cy="32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6100" tIns="0" rIns="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“Reserved Seats” &amp; Out-of-Country Voting (OCV): NPP-USA would champion the implementation of ROPAL and the </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500" b="1" i="0" u="none" strike="noStrike" cap="none" normalizeH="0" baseline="0" dirty="0">
              <a:ln>
                <a:noFill/>
              </a:ln>
              <a:solidFill>
                <a:srgbClr val="454F5E"/>
              </a:solidFill>
              <a:effectLst/>
              <a:latin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potential for </a:t>
            </a:r>
            <a:r>
              <a:rPr kumimoji="0" lang="en-US" altLang="en-US" sz="1500" b="1" i="0" u="none" strike="noStrike" cap="none" normalizeH="0" baseline="0" dirty="0" err="1">
                <a:ln>
                  <a:noFill/>
                </a:ln>
                <a:solidFill>
                  <a:srgbClr val="454F5E"/>
                </a:solidFill>
                <a:effectLst/>
                <a:latin typeface="Source Sans Pro" panose="020B0503030403020204" pitchFamily="34" charset="0"/>
              </a:rPr>
              <a:t>reserv</a:t>
            </a:r>
            <a:fld id="{C935A6A3-7D6F-D94F-BCB3-5772EE71A5D2}" type="slidenum">
              <a:rPr kumimoji="0" lang="en-US" altLang="en-US" sz="1500" b="1" i="0" u="none" strike="noStrike" cap="none" normalizeH="0" baseline="0" smtClean="0">
                <a:ln>
                  <a:noFill/>
                </a:ln>
                <a:solidFill>
                  <a:srgbClr val="454F5E"/>
                </a:solidFill>
                <a:effectLst/>
                <a:latin typeface="Source Sans Pro" panose="020B0503030403020204" pitchFamily="34" charset="0"/>
              </a:rPr>
              <a:t>13</a:t>
            </a:fld>
            <a:fld id="{243E4648-D9A7-E741-9200-05090225851A}" type="slidenum">
              <a:rPr kumimoji="0" lang="en-US" altLang="en-US" sz="1500" b="1" i="0" u="none" strike="noStrike" cap="none" normalizeH="0" baseline="0" smtClean="0">
                <a:ln>
                  <a:noFill/>
                </a:ln>
                <a:solidFill>
                  <a:srgbClr val="454F5E"/>
                </a:solidFill>
                <a:effectLst/>
                <a:latin typeface="Source Sans Pro" panose="020B0503030403020204" pitchFamily="34" charset="0"/>
              </a:rPr>
              <a:t>13</a:t>
            </a:fld>
            <a:fld id="{40FC6142-A13B-A944-9E1D-3D19DC959D73}" type="slidenum">
              <a:rPr kumimoji="0" lang="en-US" altLang="en-US" sz="1500" b="1" i="0" u="none" strike="noStrike" cap="none" normalizeH="0" baseline="0" smtClean="0">
                <a:ln>
                  <a:noFill/>
                </a:ln>
                <a:solidFill>
                  <a:srgbClr val="454F5E"/>
                </a:solidFill>
                <a:effectLst/>
                <a:latin typeface="Source Sans Pro" panose="020B0503030403020204" pitchFamily="34" charset="0"/>
              </a:rPr>
              <a:t>13</a:t>
            </a:fld>
            <a:fld id="{4D6349CD-B8DF-2D43-B9AD-20E9D075D254}" type="slidenum">
              <a:rPr kumimoji="0" lang="en-US" altLang="en-US" sz="1500" b="1" i="0" u="none" strike="noStrike" cap="none" normalizeH="0" baseline="0" smtClean="0">
                <a:ln>
                  <a:noFill/>
                </a:ln>
                <a:solidFill>
                  <a:srgbClr val="454F5E"/>
                </a:solidFill>
                <a:effectLst/>
                <a:latin typeface="Source Sans Pro" panose="020B0503030403020204" pitchFamily="34" charset="0"/>
              </a:rPr>
              <a:t>13</a:t>
            </a:fld>
            <a:r>
              <a:rPr kumimoji="0" lang="en-US" altLang="en-US" sz="1500" b="1" i="0" u="none" strike="noStrike" cap="none" normalizeH="0" baseline="0" dirty="0">
                <a:ln>
                  <a:noFill/>
                </a:ln>
                <a:solidFill>
                  <a:srgbClr val="454F5E"/>
                </a:solidFill>
                <a:effectLst/>
                <a:latin typeface="Source Sans Pro" panose="020B0503030403020204" pitchFamily="34" charset="0"/>
              </a:rPr>
              <a:t>ed Diaspora seats in the Ghanaian Parliament to increase our direct influence on policy.</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500" b="1" i="0" u="none" strike="noStrike" cap="none" normalizeH="0" baseline="0" dirty="0">
              <a:ln>
                <a:noFill/>
              </a:ln>
              <a:solidFill>
                <a:srgbClr val="454F5E"/>
              </a:solidFill>
              <a:effectLst/>
              <a:latin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Cross-Border Youth Dialogue: Link US-based TESCON members with their counterparts in Ghana and other Branches to collaborate on mutual development on membership development, fundraising, policy advocacy, campaign strategy sharing, and technology transfer.</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500" b="1" i="0" u="none" strike="noStrike" cap="none" normalizeH="0" baseline="0" dirty="0">
              <a:ln>
                <a:noFill/>
              </a:ln>
              <a:solidFill>
                <a:srgbClr val="454F5E"/>
              </a:solidFill>
              <a:effectLst/>
              <a:latin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Inclusive Decision-Making: Liaise with the External Office Desk in Ghana to use internal surveys to ensure our voices are integrated into real-time decision-making by the mother party’s national command.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DF46102F-C93D-A46D-0D2D-8815C1AEF08D}"/>
              </a:ext>
            </a:extLst>
          </p:cNvPr>
          <p:cNvSpPr>
            <a:spLocks noGrp="1"/>
          </p:cNvSpPr>
          <p:nvPr>
            <p:ph type="sldNum" sz="quarter" idx="12"/>
          </p:nvPr>
        </p:nvSpPr>
        <p:spPr/>
        <p:txBody>
          <a:bodyPr/>
          <a:lstStyle/>
          <a:p>
            <a:fld id="{AD263990-4146-ED4D-B2C1-6B395868C24B}" type="slidenum">
              <a:rPr lang="en-US" smtClean="0"/>
              <a:t>13</a:t>
            </a:fld>
            <a:endParaRPr lang="en-US"/>
          </a:p>
        </p:txBody>
      </p:sp>
    </p:spTree>
    <p:extLst>
      <p:ext uri="{BB962C8B-B14F-4D97-AF65-F5344CB8AC3E}">
        <p14:creationId xmlns:p14="http://schemas.microsoft.com/office/powerpoint/2010/main" val="2543665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73C38-3CDF-DCBC-EA15-F7B0C057F4DB}"/>
              </a:ext>
            </a:extLst>
          </p:cNvPr>
          <p:cNvSpPr>
            <a:spLocks noGrp="1"/>
          </p:cNvSpPr>
          <p:nvPr>
            <p:ph type="title"/>
          </p:nvPr>
        </p:nvSpPr>
        <p:spPr/>
        <p:txBody>
          <a:bodyPr/>
          <a:lstStyle/>
          <a:p>
            <a:pPr algn="ctr"/>
            <a:r>
              <a:rPr lang="en-US" b="1" dirty="0"/>
              <a:t>FUNDING STRATEGIES</a:t>
            </a:r>
          </a:p>
        </p:txBody>
      </p:sp>
      <p:sp>
        <p:nvSpPr>
          <p:cNvPr id="3" name="Content Placeholder 2">
            <a:extLst>
              <a:ext uri="{FF2B5EF4-FFF2-40B4-BE49-F238E27FC236}">
                <a16:creationId xmlns:a16="http://schemas.microsoft.com/office/drawing/2014/main" id="{1BF5E609-4E05-9E56-900D-99103634C1F2}"/>
              </a:ext>
            </a:extLst>
          </p:cNvPr>
          <p:cNvSpPr>
            <a:spLocks noGrp="1"/>
          </p:cNvSpPr>
          <p:nvPr>
            <p:ph idx="1"/>
          </p:nvPr>
        </p:nvSpPr>
        <p:spPr/>
        <p:txBody>
          <a:bodyPr>
            <a:normAutofit fontScale="70000" lnSpcReduction="20000"/>
          </a:bodyPr>
          <a:lstStyle/>
          <a:p>
            <a:r>
              <a:rPr lang="en-US" b="1" dirty="0"/>
              <a:t> </a:t>
            </a:r>
            <a:endParaRPr lang="en-US" dirty="0"/>
          </a:p>
          <a:p>
            <a:r>
              <a:rPr lang="en-US" dirty="0"/>
              <a:t>Establishing an </a:t>
            </a:r>
            <a:r>
              <a:rPr lang="en-US" b="1" dirty="0"/>
              <a:t>Investment Committee</a:t>
            </a:r>
            <a:r>
              <a:rPr lang="en-US" dirty="0"/>
              <a:t> to invest a portion of NPP-USA funds through brokerage accounts. The accounts will be managed by members of NPP-USA in the investment industry.</a:t>
            </a:r>
          </a:p>
          <a:p>
            <a:r>
              <a:rPr lang="en-US" dirty="0"/>
              <a:t>Establishing a </a:t>
            </a:r>
            <a:r>
              <a:rPr lang="en-US" b="1" dirty="0"/>
              <a:t>Development Team</a:t>
            </a:r>
            <a:r>
              <a:rPr lang="en-US" dirty="0"/>
              <a:t> of professional grant writers to write proposals to solicit funds from grant-making organizations, organize special events, and solicit leadership gifts.</a:t>
            </a:r>
          </a:p>
          <a:p>
            <a:r>
              <a:rPr lang="en-US" dirty="0"/>
              <a:t>Establishing an </a:t>
            </a:r>
            <a:r>
              <a:rPr lang="en-US" b="1" dirty="0"/>
              <a:t>“Endowment Program”</a:t>
            </a:r>
            <a:r>
              <a:rPr lang="en-US" dirty="0"/>
              <a:t> for NPP-USA for a longer-term period. NPP-USA would use the fund's interest to finance our operations and support elections in Ghana.</a:t>
            </a:r>
          </a:p>
          <a:p>
            <a:r>
              <a:rPr lang="en-US" dirty="0"/>
              <a:t>Selling</a:t>
            </a:r>
            <a:r>
              <a:rPr lang="en-US" b="1" dirty="0"/>
              <a:t> m</a:t>
            </a:r>
            <a:r>
              <a:rPr lang="en-US" dirty="0"/>
              <a:t>anufactured, trendy apparel on the NPP-USA website, at conferences, and in Chapters.</a:t>
            </a:r>
          </a:p>
          <a:p>
            <a:r>
              <a:rPr lang="en-US" dirty="0"/>
              <a:t>Partnering with providers such as insurance companies to offer group-rate professional liability or health insurance. NPP-USA would receive </a:t>
            </a:r>
            <a:r>
              <a:rPr lang="en-US" b="1" dirty="0"/>
              <a:t>royalty payments</a:t>
            </a:r>
            <a:r>
              <a:rPr lang="en-US" dirty="0"/>
              <a:t> or commissions for every member who signs up. </a:t>
            </a:r>
          </a:p>
          <a:p>
            <a:r>
              <a:rPr lang="en-US" dirty="0"/>
              <a:t>Adding an optional donation line to annual renewal invoices specifically for the "Legal Defense Fund" or "Member Emergency Relief". </a:t>
            </a:r>
          </a:p>
          <a:p>
            <a:endParaRPr lang="en-US" dirty="0"/>
          </a:p>
        </p:txBody>
      </p:sp>
      <p:sp>
        <p:nvSpPr>
          <p:cNvPr id="4" name="Slide Number Placeholder 3">
            <a:extLst>
              <a:ext uri="{FF2B5EF4-FFF2-40B4-BE49-F238E27FC236}">
                <a16:creationId xmlns:a16="http://schemas.microsoft.com/office/drawing/2014/main" id="{2A26299C-8AF5-DC15-5EFD-694F519C16A6}"/>
              </a:ext>
            </a:extLst>
          </p:cNvPr>
          <p:cNvSpPr>
            <a:spLocks noGrp="1"/>
          </p:cNvSpPr>
          <p:nvPr>
            <p:ph type="sldNum" sz="quarter" idx="12"/>
          </p:nvPr>
        </p:nvSpPr>
        <p:spPr/>
        <p:txBody>
          <a:bodyPr/>
          <a:lstStyle/>
          <a:p>
            <a:fld id="{AD263990-4146-ED4D-B2C1-6B395868C24B}" type="slidenum">
              <a:rPr lang="en-US" smtClean="0"/>
              <a:t>14</a:t>
            </a:fld>
            <a:endParaRPr lang="en-US"/>
          </a:p>
        </p:txBody>
      </p:sp>
    </p:spTree>
    <p:extLst>
      <p:ext uri="{BB962C8B-B14F-4D97-AF65-F5344CB8AC3E}">
        <p14:creationId xmlns:p14="http://schemas.microsoft.com/office/powerpoint/2010/main" val="11222401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A673E-96F0-1CA0-9B25-E5156B3BB883}"/>
              </a:ext>
            </a:extLst>
          </p:cNvPr>
          <p:cNvSpPr>
            <a:spLocks noGrp="1"/>
          </p:cNvSpPr>
          <p:nvPr>
            <p:ph type="title"/>
          </p:nvPr>
        </p:nvSpPr>
        <p:spPr/>
        <p:txBody>
          <a:bodyPr/>
          <a:lstStyle/>
          <a:p>
            <a:pPr algn="ctr"/>
            <a:r>
              <a:rPr lang="en-US" b="1" dirty="0"/>
              <a:t>FUNDING STRATEGIES</a:t>
            </a:r>
          </a:p>
        </p:txBody>
      </p:sp>
      <p:sp>
        <p:nvSpPr>
          <p:cNvPr id="3" name="Content Placeholder 2">
            <a:extLst>
              <a:ext uri="{FF2B5EF4-FFF2-40B4-BE49-F238E27FC236}">
                <a16:creationId xmlns:a16="http://schemas.microsoft.com/office/drawing/2014/main" id="{874FD182-96E4-7718-F6A2-89CCEBB13521}"/>
              </a:ext>
            </a:extLst>
          </p:cNvPr>
          <p:cNvSpPr>
            <a:spLocks noGrp="1"/>
          </p:cNvSpPr>
          <p:nvPr>
            <p:ph idx="1"/>
          </p:nvPr>
        </p:nvSpPr>
        <p:spPr/>
        <p:txBody>
          <a:bodyPr>
            <a:normAutofit fontScale="70000" lnSpcReduction="20000"/>
          </a:bodyPr>
          <a:lstStyle/>
          <a:p>
            <a:r>
              <a:rPr lang="en-US" b="1" dirty="0"/>
              <a:t>Legal Defense Strategies would include:</a:t>
            </a:r>
            <a:endParaRPr lang="en-US" dirty="0"/>
          </a:p>
          <a:p>
            <a:r>
              <a:rPr lang="en-US" dirty="0"/>
              <a:t>Offering </a:t>
            </a:r>
            <a:r>
              <a:rPr lang="en-US" b="1" dirty="0"/>
              <a:t>“recoverable grants.”</a:t>
            </a:r>
            <a:r>
              <a:rPr lang="en-US" dirty="0"/>
              <a:t> NPP-USA would provide funds for "impact litigation" (cases that benefit the whole community) on the condition that if the case wins and legal fees are awarded, the grant is repaid to the fund. </a:t>
            </a:r>
          </a:p>
          <a:p>
            <a:r>
              <a:rPr lang="en-US" dirty="0"/>
              <a:t>As a</a:t>
            </a:r>
            <a:r>
              <a:rPr lang="en-US" b="1" dirty="0"/>
              <a:t> “Mutual Protection Model, </a:t>
            </a:r>
            <a:r>
              <a:rPr lang="en-US" dirty="0"/>
              <a:t>NPP-USA would</a:t>
            </a:r>
            <a:r>
              <a:rPr lang="en-US" b="1" dirty="0"/>
              <a:t> e</a:t>
            </a:r>
            <a:r>
              <a:rPr lang="en-US" dirty="0"/>
              <a:t>stablish a mutual company structure where members' fees shall act as a collective insurance pool to defend against professional liability or specific legal threats. </a:t>
            </a:r>
          </a:p>
          <a:p>
            <a:r>
              <a:rPr lang="en-US" dirty="0"/>
              <a:t>NPP-USA would explore</a:t>
            </a:r>
            <a:r>
              <a:rPr lang="en-US" b="1" dirty="0"/>
              <a:t> “Workplace &amp; Payroll Giving” </a:t>
            </a:r>
            <a:r>
              <a:rPr lang="en-US" dirty="0"/>
              <a:t>plans by establishing relations with professional or corporate links and setting up automatic payroll deductions for members and supporters to contribute small monthly amounts to the Branch. </a:t>
            </a:r>
          </a:p>
          <a:p>
            <a:r>
              <a:rPr lang="en-US" dirty="0"/>
              <a:t>Through</a:t>
            </a:r>
            <a:r>
              <a:rPr lang="en-US" b="1" dirty="0"/>
              <a:t> “Corporate Sponsorships,” </a:t>
            </a:r>
            <a:r>
              <a:rPr lang="en-US" dirty="0"/>
              <a:t>NPP-USA would offer businesses </a:t>
            </a:r>
            <a:r>
              <a:rPr lang="en-US" b="1" dirty="0"/>
              <a:t>"Thought Leadership"</a:t>
            </a:r>
            <a:r>
              <a:rPr lang="en-US" dirty="0"/>
              <a:t> packages where they sponsor educational webinars or "Legal Clinics" in exchange for branding and access to our members. </a:t>
            </a:r>
          </a:p>
          <a:p>
            <a:endParaRPr lang="en-US" dirty="0"/>
          </a:p>
        </p:txBody>
      </p:sp>
      <p:sp>
        <p:nvSpPr>
          <p:cNvPr id="4" name="Slide Number Placeholder 3">
            <a:extLst>
              <a:ext uri="{FF2B5EF4-FFF2-40B4-BE49-F238E27FC236}">
                <a16:creationId xmlns:a16="http://schemas.microsoft.com/office/drawing/2014/main" id="{BEAA7852-50DA-F03A-1AED-9A4B2DA4A331}"/>
              </a:ext>
            </a:extLst>
          </p:cNvPr>
          <p:cNvSpPr>
            <a:spLocks noGrp="1"/>
          </p:cNvSpPr>
          <p:nvPr>
            <p:ph type="sldNum" sz="quarter" idx="12"/>
          </p:nvPr>
        </p:nvSpPr>
        <p:spPr/>
        <p:txBody>
          <a:bodyPr/>
          <a:lstStyle/>
          <a:p>
            <a:fld id="{AD263990-4146-ED4D-B2C1-6B395868C24B}" type="slidenum">
              <a:rPr lang="en-US" smtClean="0"/>
              <a:t>15</a:t>
            </a:fld>
            <a:endParaRPr lang="en-US"/>
          </a:p>
        </p:txBody>
      </p:sp>
    </p:spTree>
    <p:extLst>
      <p:ext uri="{BB962C8B-B14F-4D97-AF65-F5344CB8AC3E}">
        <p14:creationId xmlns:p14="http://schemas.microsoft.com/office/powerpoint/2010/main" val="38937297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F9370-B79D-2E96-FFD5-192CB7637FE8}"/>
              </a:ext>
            </a:extLst>
          </p:cNvPr>
          <p:cNvSpPr>
            <a:spLocks noGrp="1"/>
          </p:cNvSpPr>
          <p:nvPr>
            <p:ph type="title"/>
          </p:nvPr>
        </p:nvSpPr>
        <p:spPr/>
        <p:txBody>
          <a:bodyPr/>
          <a:lstStyle/>
          <a:p>
            <a:pPr algn="ctr"/>
            <a:r>
              <a:rPr lang="en-US" b="1" dirty="0"/>
              <a:t>SAFETY-NET PROGRAMS</a:t>
            </a:r>
          </a:p>
        </p:txBody>
      </p:sp>
      <p:sp>
        <p:nvSpPr>
          <p:cNvPr id="3" name="Content Placeholder 2">
            <a:extLst>
              <a:ext uri="{FF2B5EF4-FFF2-40B4-BE49-F238E27FC236}">
                <a16:creationId xmlns:a16="http://schemas.microsoft.com/office/drawing/2014/main" id="{63758EDB-CCBF-F3DA-2C31-FDED901C6C6D}"/>
              </a:ext>
            </a:extLst>
          </p:cNvPr>
          <p:cNvSpPr>
            <a:spLocks noGrp="1"/>
          </p:cNvSpPr>
          <p:nvPr>
            <p:ph idx="1"/>
          </p:nvPr>
        </p:nvSpPr>
        <p:spPr/>
        <p:txBody>
          <a:bodyPr>
            <a:normAutofit fontScale="25000" lnSpcReduction="20000"/>
          </a:bodyPr>
          <a:lstStyle/>
          <a:p>
            <a:pPr marL="0" indent="0">
              <a:buNone/>
            </a:pPr>
            <a:r>
              <a:rPr lang="pt-PT" sz="5600" b="1" dirty="0"/>
              <a:t>LEGAL </a:t>
            </a:r>
            <a:r>
              <a:rPr lang="en-US" sz="5600" b="1" dirty="0"/>
              <a:t>DEFENSE FUND &amp; IMMIGRATION SUPPORT</a:t>
            </a:r>
            <a:endParaRPr lang="en-US" sz="5600" dirty="0"/>
          </a:p>
          <a:p>
            <a:r>
              <a:rPr lang="en-US" sz="5600" dirty="0"/>
              <a:t>We are establishing a dedicated network of legal professionals within our membership.</a:t>
            </a:r>
          </a:p>
          <a:p>
            <a:pPr lvl="0" fontAlgn="base"/>
            <a:r>
              <a:rPr lang="it-IT" sz="5600" b="1" dirty="0"/>
              <a:t>Pro-bono </a:t>
            </a:r>
            <a:r>
              <a:rPr lang="it-IT" sz="5600" b="1" dirty="0" err="1"/>
              <a:t>consultations</a:t>
            </a:r>
            <a:r>
              <a:rPr lang="en-US" sz="5600" dirty="0"/>
              <a:t> for minor legal disputes with reputable law firms in the United States. Partner with law firms through their Corporate Social Responsibility (CSR) mandates to provide pro bono legal services to members.</a:t>
            </a:r>
          </a:p>
          <a:p>
            <a:pPr lvl="0" fontAlgn="base"/>
            <a:r>
              <a:rPr lang="en-US" sz="5600" b="1" dirty="0"/>
              <a:t>Immigration clinics</a:t>
            </a:r>
            <a:r>
              <a:rPr lang="en-US" sz="5600" dirty="0"/>
              <a:t> to assist with visa renewals, citizenship applications, and status adjustments.</a:t>
            </a:r>
          </a:p>
          <a:p>
            <a:pPr lvl="0" fontAlgn="base"/>
            <a:r>
              <a:rPr lang="en-US" sz="5600" b="1" dirty="0"/>
              <a:t>Educational seminars</a:t>
            </a:r>
            <a:r>
              <a:rPr lang="en-US" sz="5600" dirty="0"/>
              <a:t> on navigating U.S. laws to protect our families and businesses.</a:t>
            </a:r>
          </a:p>
          <a:p>
            <a:pPr marL="0" indent="0">
              <a:buNone/>
            </a:pPr>
            <a:r>
              <a:rPr lang="en-US" sz="5600" b="1" dirty="0"/>
              <a:t>THE WELFARE &amp; SOLIDARITY FUND</a:t>
            </a:r>
            <a:endParaRPr lang="en-US" sz="5600" dirty="0"/>
          </a:p>
          <a:p>
            <a:r>
              <a:rPr lang="en-US" sz="5600" dirty="0"/>
              <a:t>Life is unpredictable. To provide a cushion for our members, we are launching a centralized Welfare Fund.</a:t>
            </a:r>
          </a:p>
          <a:p>
            <a:pPr lvl="0" fontAlgn="base"/>
            <a:r>
              <a:rPr lang="en-US" sz="5600" b="1" dirty="0"/>
              <a:t>Emergency grants</a:t>
            </a:r>
            <a:r>
              <a:rPr lang="en-US" sz="5600" dirty="0"/>
              <a:t> for members facing sudden job loss or medical crises.</a:t>
            </a:r>
          </a:p>
          <a:p>
            <a:pPr lvl="0" fontAlgn="base"/>
            <a:r>
              <a:rPr lang="en-US" sz="5600" b="1" dirty="0"/>
              <a:t>Bereavement support</a:t>
            </a:r>
            <a:r>
              <a:rPr lang="en-US" sz="5600" dirty="0"/>
              <a:t> to assist families during the difficult process of losing a, eligible loved one (spouse, child, mother, father).</a:t>
            </a:r>
          </a:p>
          <a:p>
            <a:pPr lvl="0" fontAlgn="base"/>
            <a:r>
              <a:rPr lang="en-US" sz="5600" b="1" dirty="0"/>
              <a:t>Standardized benefits</a:t>
            </a:r>
            <a:r>
              <a:rPr lang="en-US" sz="5600" dirty="0"/>
              <a:t> so that every member, regardless of their chapter, knows the Branch has their back.</a:t>
            </a:r>
            <a:endParaRPr lang="en-US" dirty="0"/>
          </a:p>
        </p:txBody>
      </p:sp>
      <p:sp>
        <p:nvSpPr>
          <p:cNvPr id="4" name="Slide Number Placeholder 3">
            <a:extLst>
              <a:ext uri="{FF2B5EF4-FFF2-40B4-BE49-F238E27FC236}">
                <a16:creationId xmlns:a16="http://schemas.microsoft.com/office/drawing/2014/main" id="{24D7195D-1F4C-1BDA-1EB7-9CF7E9314BAE}"/>
              </a:ext>
            </a:extLst>
          </p:cNvPr>
          <p:cNvSpPr>
            <a:spLocks noGrp="1"/>
          </p:cNvSpPr>
          <p:nvPr>
            <p:ph type="sldNum" sz="quarter" idx="12"/>
          </p:nvPr>
        </p:nvSpPr>
        <p:spPr/>
        <p:txBody>
          <a:bodyPr/>
          <a:lstStyle/>
          <a:p>
            <a:fld id="{AD263990-4146-ED4D-B2C1-6B395868C24B}" type="slidenum">
              <a:rPr lang="en-US" smtClean="0"/>
              <a:t>16</a:t>
            </a:fld>
            <a:endParaRPr lang="en-US"/>
          </a:p>
        </p:txBody>
      </p:sp>
    </p:spTree>
    <p:extLst>
      <p:ext uri="{BB962C8B-B14F-4D97-AF65-F5344CB8AC3E}">
        <p14:creationId xmlns:p14="http://schemas.microsoft.com/office/powerpoint/2010/main" val="2521664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82F87-4903-0414-C4AC-7E5D7564B74C}"/>
              </a:ext>
            </a:extLst>
          </p:cNvPr>
          <p:cNvSpPr>
            <a:spLocks noGrp="1"/>
          </p:cNvSpPr>
          <p:nvPr>
            <p:ph type="title"/>
          </p:nvPr>
        </p:nvSpPr>
        <p:spPr/>
        <p:txBody>
          <a:bodyPr/>
          <a:lstStyle/>
          <a:p>
            <a:pPr algn="ctr"/>
            <a:r>
              <a:rPr lang="en-US" b="1" dirty="0"/>
              <a:t>SOCIAL WELFARE PROGRAMS</a:t>
            </a:r>
          </a:p>
        </p:txBody>
      </p:sp>
      <p:sp>
        <p:nvSpPr>
          <p:cNvPr id="3" name="Content Placeholder 2">
            <a:extLst>
              <a:ext uri="{FF2B5EF4-FFF2-40B4-BE49-F238E27FC236}">
                <a16:creationId xmlns:a16="http://schemas.microsoft.com/office/drawing/2014/main" id="{2F478766-A3D2-F73C-59AC-B59CF9A615EA}"/>
              </a:ext>
            </a:extLst>
          </p:cNvPr>
          <p:cNvSpPr>
            <a:spLocks noGrp="1"/>
          </p:cNvSpPr>
          <p:nvPr>
            <p:ph idx="1"/>
          </p:nvPr>
        </p:nvSpPr>
        <p:spPr/>
        <p:txBody>
          <a:bodyPr>
            <a:normAutofit fontScale="25000" lnSpcReduction="20000"/>
          </a:bodyPr>
          <a:lstStyle/>
          <a:p>
            <a:pPr marL="0" indent="0">
              <a:buNone/>
            </a:pPr>
            <a:r>
              <a:rPr lang="en-US" sz="5600" b="1" dirty="0"/>
              <a:t>PROFESSIONAL MENTORSHIP &amp; INTEGRATION</a:t>
            </a:r>
          </a:p>
          <a:p>
            <a:r>
              <a:rPr lang="en-US" sz="5600" dirty="0"/>
              <a:t>For our newer members and those looking to grow, we will facilitate:</a:t>
            </a:r>
          </a:p>
          <a:p>
            <a:pPr lvl="0" fontAlgn="base"/>
            <a:r>
              <a:rPr lang="en-US" sz="5600" dirty="0"/>
              <a:t>Career workshops to help navigate the American corporate landscape.</a:t>
            </a:r>
          </a:p>
          <a:p>
            <a:pPr lvl="0" fontAlgn="base"/>
            <a:r>
              <a:rPr lang="en-US" sz="5600" dirty="0"/>
              <a:t>Resource sharing for small business owners within the Branch.</a:t>
            </a:r>
          </a:p>
          <a:p>
            <a:pPr marL="0" indent="0">
              <a:buNone/>
            </a:pPr>
            <a:r>
              <a:rPr lang="en-US" sz="5600" b="1" dirty="0"/>
              <a:t>YOUTHFUL EXUBERANCE PROGRAM </a:t>
            </a:r>
            <a:r>
              <a:rPr lang="en-US" sz="5600" dirty="0"/>
              <a:t>(using shadow leadership and task force model).</a:t>
            </a:r>
          </a:p>
          <a:p>
            <a:pPr lvl="0" fontAlgn="base"/>
            <a:r>
              <a:rPr lang="en-US" sz="5600" dirty="0"/>
              <a:t>The Shadow Cabinet: Pair every senior Executive or Chapter Chair with a "Deputy under 35." This ensures a pipeline of trained leaders and gives youth a seat at the table.</a:t>
            </a:r>
          </a:p>
          <a:p>
            <a:pPr lvl="0" fontAlgn="base"/>
            <a:r>
              <a:rPr lang="en-US" sz="5600" dirty="0"/>
              <a:t>Innovation Task Forces: Give younger members autonomy over specific, high-tech domains like Digital Mobilization, Data Analytics, or Social Media Branding.</a:t>
            </a:r>
          </a:p>
          <a:p>
            <a:pPr lvl="0" fontAlgn="base"/>
            <a:r>
              <a:rPr lang="en-US" sz="5600" dirty="0"/>
              <a:t>Rotation Seats: Empower our Youth Organizer, Organizer, and Women’s Organizer with specific assignments geared toward enhancing the youth in our Branch to maximize participation and fresh perspectives.</a:t>
            </a:r>
          </a:p>
          <a:p>
            <a:pPr lvl="0" fontAlgn="base"/>
            <a:r>
              <a:rPr lang="en-US" sz="5600" dirty="0"/>
              <a:t>The "Reverse Mentorship" Program: Senior leaders mentor youth on political history/diplomacy, while youth mentor seniors on emerging trends and modern communication tools.</a:t>
            </a:r>
          </a:p>
          <a:p>
            <a:endParaRPr lang="en-US" dirty="0"/>
          </a:p>
        </p:txBody>
      </p:sp>
      <p:sp>
        <p:nvSpPr>
          <p:cNvPr id="4" name="Slide Number Placeholder 3">
            <a:extLst>
              <a:ext uri="{FF2B5EF4-FFF2-40B4-BE49-F238E27FC236}">
                <a16:creationId xmlns:a16="http://schemas.microsoft.com/office/drawing/2014/main" id="{55FB77C2-BE51-B380-F1DA-162BA04902C2}"/>
              </a:ext>
            </a:extLst>
          </p:cNvPr>
          <p:cNvSpPr>
            <a:spLocks noGrp="1"/>
          </p:cNvSpPr>
          <p:nvPr>
            <p:ph type="sldNum" sz="quarter" idx="12"/>
          </p:nvPr>
        </p:nvSpPr>
        <p:spPr/>
        <p:txBody>
          <a:bodyPr/>
          <a:lstStyle/>
          <a:p>
            <a:fld id="{AD263990-4146-ED4D-B2C1-6B395868C24B}" type="slidenum">
              <a:rPr lang="en-US" smtClean="0"/>
              <a:t>17</a:t>
            </a:fld>
            <a:endParaRPr lang="en-US"/>
          </a:p>
        </p:txBody>
      </p:sp>
    </p:spTree>
    <p:extLst>
      <p:ext uri="{BB962C8B-B14F-4D97-AF65-F5344CB8AC3E}">
        <p14:creationId xmlns:p14="http://schemas.microsoft.com/office/powerpoint/2010/main" val="3452459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F2B4D-1914-B65D-3596-15ABA8E11553}"/>
              </a:ext>
            </a:extLst>
          </p:cNvPr>
          <p:cNvSpPr>
            <a:spLocks noGrp="1"/>
          </p:cNvSpPr>
          <p:nvPr>
            <p:ph type="title"/>
          </p:nvPr>
        </p:nvSpPr>
        <p:spPr/>
        <p:txBody>
          <a:bodyPr/>
          <a:lstStyle/>
          <a:p>
            <a:pPr algn="ctr"/>
            <a:r>
              <a:rPr lang="en-US" b="1" dirty="0"/>
              <a:t>VISION &amp; PILLAR OF RENEWAL </a:t>
            </a:r>
          </a:p>
        </p:txBody>
      </p:sp>
      <p:sp>
        <p:nvSpPr>
          <p:cNvPr id="3" name="Content Placeholder 2">
            <a:extLst>
              <a:ext uri="{FF2B5EF4-FFF2-40B4-BE49-F238E27FC236}">
                <a16:creationId xmlns:a16="http://schemas.microsoft.com/office/drawing/2014/main" id="{24B0BB8B-66B6-248C-81ED-9179655A7F60}"/>
              </a:ext>
            </a:extLst>
          </p:cNvPr>
          <p:cNvSpPr>
            <a:spLocks noGrp="1"/>
          </p:cNvSpPr>
          <p:nvPr>
            <p:ph idx="1"/>
          </p:nvPr>
        </p:nvSpPr>
        <p:spPr/>
        <p:txBody>
          <a:bodyPr/>
          <a:lstStyle/>
          <a:p>
            <a:r>
              <a:rPr lang="en-US" b="1" dirty="0"/>
              <a:t>The Goal:</a:t>
            </a:r>
            <a:r>
              <a:rPr lang="en-US" dirty="0"/>
              <a:t> Transform NPP-USA from a seasonal NPP External Branch into a permanent “high-performing”, political, professional, and social powerhouse.</a:t>
            </a:r>
          </a:p>
          <a:p>
            <a:pPr lvl="0"/>
            <a:r>
              <a:rPr lang="en-US" b="1" dirty="0"/>
              <a:t>Four Strategic Pillars:</a:t>
            </a:r>
            <a:endParaRPr lang="en-US" dirty="0"/>
          </a:p>
          <a:p>
            <a:pPr lvl="1"/>
            <a:r>
              <a:rPr lang="en-US" b="1" dirty="0"/>
              <a:t>Organizational Excellence:</a:t>
            </a:r>
            <a:r>
              <a:rPr lang="en-US" dirty="0"/>
              <a:t> Modernizing the Branch and Chapters</a:t>
            </a:r>
          </a:p>
          <a:p>
            <a:pPr lvl="1"/>
            <a:r>
              <a:rPr lang="en-US" b="1" dirty="0"/>
              <a:t>Community Sovereignty:</a:t>
            </a:r>
            <a:r>
              <a:rPr lang="en-US" dirty="0"/>
              <a:t> Transforming the Branch as a Diaspora “Safety Net” to benefit members.</a:t>
            </a:r>
          </a:p>
          <a:p>
            <a:pPr lvl="1"/>
            <a:r>
              <a:rPr lang="en-US" b="1" dirty="0"/>
              <a:t>The Strategic Bridge:</a:t>
            </a:r>
            <a:r>
              <a:rPr lang="en-US" dirty="0"/>
              <a:t> Re-engineering relations with NPP-Ghana.</a:t>
            </a:r>
          </a:p>
          <a:p>
            <a:pPr lvl="1"/>
            <a:r>
              <a:rPr lang="en-US" b="1" dirty="0"/>
              <a:t>The Electorate Engine:</a:t>
            </a:r>
            <a:r>
              <a:rPr lang="en-US" dirty="0"/>
              <a:t> Influencing the vote on the ground in Ghana.</a:t>
            </a:r>
          </a:p>
          <a:p>
            <a:endParaRPr lang="en-US" dirty="0"/>
          </a:p>
        </p:txBody>
      </p:sp>
      <p:sp>
        <p:nvSpPr>
          <p:cNvPr id="4" name="Slide Number Placeholder 3">
            <a:extLst>
              <a:ext uri="{FF2B5EF4-FFF2-40B4-BE49-F238E27FC236}">
                <a16:creationId xmlns:a16="http://schemas.microsoft.com/office/drawing/2014/main" id="{8C87C693-5FDF-04EC-0A6C-6724E5322D57}"/>
              </a:ext>
            </a:extLst>
          </p:cNvPr>
          <p:cNvSpPr>
            <a:spLocks noGrp="1"/>
          </p:cNvSpPr>
          <p:nvPr>
            <p:ph type="sldNum" sz="quarter" idx="12"/>
          </p:nvPr>
        </p:nvSpPr>
        <p:spPr/>
        <p:txBody>
          <a:bodyPr/>
          <a:lstStyle/>
          <a:p>
            <a:fld id="{AD263990-4146-ED4D-B2C1-6B395868C24B}" type="slidenum">
              <a:rPr lang="en-US" smtClean="0"/>
              <a:t>2</a:t>
            </a:fld>
            <a:endParaRPr lang="en-US"/>
          </a:p>
        </p:txBody>
      </p:sp>
    </p:spTree>
    <p:extLst>
      <p:ext uri="{BB962C8B-B14F-4D97-AF65-F5344CB8AC3E}">
        <p14:creationId xmlns:p14="http://schemas.microsoft.com/office/powerpoint/2010/main" val="252068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F2AA4-20C1-1A16-3CB6-A208127430F4}"/>
              </a:ext>
            </a:extLst>
          </p:cNvPr>
          <p:cNvSpPr>
            <a:spLocks noGrp="1"/>
          </p:cNvSpPr>
          <p:nvPr>
            <p:ph type="title"/>
          </p:nvPr>
        </p:nvSpPr>
        <p:spPr/>
        <p:txBody>
          <a:bodyPr>
            <a:normAutofit/>
          </a:bodyPr>
          <a:lstStyle/>
          <a:p>
            <a:pPr algn="ctr"/>
            <a:r>
              <a:rPr lang="en-US" b="1" dirty="0"/>
              <a:t>THE BRANCH AS A MODERN ORGANIZATION </a:t>
            </a:r>
            <a:r>
              <a:rPr lang="en-US" dirty="0">
                <a:effectLst/>
              </a:rPr>
              <a:t> </a:t>
            </a:r>
            <a:endParaRPr lang="en-US" dirty="0"/>
          </a:p>
        </p:txBody>
      </p:sp>
      <p:sp>
        <p:nvSpPr>
          <p:cNvPr id="3" name="Content Placeholder 2">
            <a:extLst>
              <a:ext uri="{FF2B5EF4-FFF2-40B4-BE49-F238E27FC236}">
                <a16:creationId xmlns:a16="http://schemas.microsoft.com/office/drawing/2014/main" id="{0693CCFB-CAAE-D724-0D8B-8CEA09DB713A}"/>
              </a:ext>
            </a:extLst>
          </p:cNvPr>
          <p:cNvSpPr>
            <a:spLocks noGrp="1"/>
          </p:cNvSpPr>
          <p:nvPr>
            <p:ph idx="1"/>
          </p:nvPr>
        </p:nvSpPr>
        <p:spPr/>
        <p:txBody>
          <a:bodyPr>
            <a:normAutofit fontScale="85000" lnSpcReduction="10000"/>
          </a:bodyPr>
          <a:lstStyle/>
          <a:p>
            <a:r>
              <a:rPr lang="en-US" b="1" dirty="0"/>
              <a:t> </a:t>
            </a:r>
            <a:endParaRPr lang="en-US" dirty="0"/>
          </a:p>
          <a:p>
            <a:pPr lvl="0"/>
            <a:r>
              <a:rPr lang="en-US" b="1" dirty="0"/>
              <a:t>Electoral Reform:</a:t>
            </a:r>
            <a:r>
              <a:rPr lang="en-US" dirty="0"/>
              <a:t> Review and realign our bylaws pursuant to NPP-Ghana’s Constitution. Many provisions in our bylaws must be revised to reflect the times and our aspirations. For instance, reducing "good standing" requirements for office from 4 years to 2 years to inject new talent.</a:t>
            </a:r>
          </a:p>
          <a:p>
            <a:pPr lvl="0"/>
            <a:r>
              <a:rPr lang="en-US" b="1" dirty="0"/>
              <a:t>Chapter Development:</a:t>
            </a:r>
            <a:r>
              <a:rPr lang="en-US" dirty="0"/>
              <a:t> Provide a "Chapter Success Kit" with Branch-wide standardized operating procedures (SOPs) for existing and and emerging chapters.</a:t>
            </a:r>
          </a:p>
          <a:p>
            <a:pPr lvl="0"/>
            <a:r>
              <a:rPr lang="en-US" b="1" dirty="0"/>
              <a:t>Digital Transformation:</a:t>
            </a:r>
            <a:r>
              <a:rPr lang="en-US" dirty="0"/>
              <a:t> Full deployment of the </a:t>
            </a:r>
            <a:r>
              <a:rPr lang="en-US" b="1" dirty="0"/>
              <a:t>NPP-USA Connect Member Portal</a:t>
            </a:r>
            <a:r>
              <a:rPr lang="en-US" dirty="0"/>
              <a:t> for dues, digital IDs, and real-time welfare tracking.</a:t>
            </a:r>
          </a:p>
          <a:p>
            <a:pPr lvl="0"/>
            <a:r>
              <a:rPr lang="en-US" b="1" dirty="0"/>
              <a:t>Governance:</a:t>
            </a:r>
            <a:r>
              <a:rPr lang="en-US" dirty="0"/>
              <a:t> Appointment of an </a:t>
            </a:r>
            <a:r>
              <a:rPr lang="en-US" b="1" dirty="0"/>
              <a:t>Independent Welfare Ombudsman</a:t>
            </a:r>
            <a:r>
              <a:rPr lang="en-US" dirty="0"/>
              <a:t> to ensure fair resource distribution to Chapters and members.</a:t>
            </a:r>
          </a:p>
          <a:p>
            <a:endParaRPr lang="en-US" dirty="0"/>
          </a:p>
        </p:txBody>
      </p:sp>
      <p:sp>
        <p:nvSpPr>
          <p:cNvPr id="4" name="Slide Number Placeholder 3">
            <a:extLst>
              <a:ext uri="{FF2B5EF4-FFF2-40B4-BE49-F238E27FC236}">
                <a16:creationId xmlns:a16="http://schemas.microsoft.com/office/drawing/2014/main" id="{1118ADF7-48B4-E2F2-0043-7E53E665305A}"/>
              </a:ext>
            </a:extLst>
          </p:cNvPr>
          <p:cNvSpPr>
            <a:spLocks noGrp="1"/>
          </p:cNvSpPr>
          <p:nvPr>
            <p:ph type="sldNum" sz="quarter" idx="12"/>
          </p:nvPr>
        </p:nvSpPr>
        <p:spPr/>
        <p:txBody>
          <a:bodyPr/>
          <a:lstStyle/>
          <a:p>
            <a:fld id="{AD263990-4146-ED4D-B2C1-6B395868C24B}" type="slidenum">
              <a:rPr lang="en-US" smtClean="0"/>
              <a:t>3</a:t>
            </a:fld>
            <a:endParaRPr lang="en-US"/>
          </a:p>
        </p:txBody>
      </p:sp>
    </p:spTree>
    <p:extLst>
      <p:ext uri="{BB962C8B-B14F-4D97-AF65-F5344CB8AC3E}">
        <p14:creationId xmlns:p14="http://schemas.microsoft.com/office/powerpoint/2010/main" val="1298791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26661-E289-43A9-3073-7027AA5697FD}"/>
              </a:ext>
            </a:extLst>
          </p:cNvPr>
          <p:cNvSpPr>
            <a:spLocks noGrp="1"/>
          </p:cNvSpPr>
          <p:nvPr>
            <p:ph type="title"/>
          </p:nvPr>
        </p:nvSpPr>
        <p:spPr>
          <a:xfrm>
            <a:off x="584200" y="365125"/>
            <a:ext cx="10769600" cy="1325563"/>
          </a:xfrm>
        </p:spPr>
        <p:txBody>
          <a:bodyPr>
            <a:normAutofit fontScale="90000"/>
          </a:bodyPr>
          <a:lstStyle/>
          <a:p>
            <a:pPr algn="ctr"/>
            <a:br>
              <a:rPr lang="en-US" altLang="en-US" b="1" dirty="0">
                <a:latin typeface="Montserrat" pitchFamily="2" charset="77"/>
              </a:rPr>
            </a:br>
            <a:r>
              <a:rPr lang="en-US" altLang="en-US" b="1" dirty="0">
                <a:latin typeface="Montserrat" pitchFamily="2" charset="77"/>
              </a:rPr>
              <a:t>FINANCIAL STABILITY AND STRENGTHENING</a:t>
            </a:r>
            <a:br>
              <a:rPr lang="en-US" altLang="en-US" sz="3200" b="1" dirty="0">
                <a:latin typeface="Montserrat" pitchFamily="2" charset="77"/>
              </a:rPr>
            </a:br>
            <a:endParaRPr lang="en-US" sz="3200" dirty="0"/>
          </a:p>
        </p:txBody>
      </p:sp>
      <p:sp>
        <p:nvSpPr>
          <p:cNvPr id="4" name="Rectangle 1">
            <a:extLst>
              <a:ext uri="{FF2B5EF4-FFF2-40B4-BE49-F238E27FC236}">
                <a16:creationId xmlns:a16="http://schemas.microsoft.com/office/drawing/2014/main" id="{EFF4F7D9-FB10-6BF4-19AF-784C7173560C}"/>
              </a:ext>
            </a:extLst>
          </p:cNvPr>
          <p:cNvSpPr>
            <a:spLocks noGrp="1" noChangeArrowheads="1"/>
          </p:cNvSpPr>
          <p:nvPr>
            <p:ph idx="1"/>
          </p:nvPr>
        </p:nvSpPr>
        <p:spPr bwMode="auto">
          <a:xfrm>
            <a:off x="70262" y="2329398"/>
            <a:ext cx="29838719" cy="42106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6100" tIns="0" rIns="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Enhancing the Use of the Centralized Membership Database (NPP-USA/Connect): </a:t>
            </a:r>
            <a:r>
              <a:rPr kumimoji="0" lang="en-US" altLang="en-US" sz="1500" b="0" i="0" u="none" strike="noStrike" cap="none" normalizeH="0" baseline="0" dirty="0">
                <a:ln>
                  <a:noFill/>
                </a:ln>
                <a:solidFill>
                  <a:srgbClr val="454F5E"/>
                </a:solidFill>
                <a:effectLst/>
                <a:latin typeface="Source Sans Pro" panose="020B0503030403020204" pitchFamily="34" charset="0"/>
              </a:rPr>
              <a:t>Deepening the robust, Branch-wide digital portal to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streamline member registration, dues collection, and data management to ensure consistent and transparent revenue collection across all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25 Chapters.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Strategic Fundraising Hub:</a:t>
            </a:r>
            <a:r>
              <a:rPr kumimoji="0" lang="en-US" altLang="en-US" sz="1500" b="0" i="0" u="none" strike="noStrike" cap="none" normalizeH="0" baseline="0" dirty="0">
                <a:ln>
                  <a:noFill/>
                </a:ln>
                <a:solidFill>
                  <a:srgbClr val="454F5E"/>
                </a:solidFill>
                <a:effectLst/>
                <a:latin typeface="Source Sans Pro" panose="020B0503030403020204" pitchFamily="34" charset="0"/>
              </a:rPr>
              <a:t> Establish a centralized fundraising committee to coordinate high-impact donor events and digital crowdfunding</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campaigns, replacing fragmented Chapter-level efforts.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Investment and Endowment Fund:</a:t>
            </a:r>
            <a:r>
              <a:rPr kumimoji="0" lang="en-US" altLang="en-US" sz="1500" b="0" i="0" u="none" strike="noStrike" cap="none" normalizeH="0" baseline="0" dirty="0">
                <a:ln>
                  <a:noFill/>
                </a:ln>
                <a:solidFill>
                  <a:srgbClr val="454F5E"/>
                </a:solidFill>
                <a:effectLst/>
                <a:latin typeface="Source Sans Pro" panose="020B0503030403020204" pitchFamily="34" charset="0"/>
              </a:rPr>
              <a:t> Explore establishing a branch endowment fund to build long-term financial resilience for election-year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mobilizations.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Establish a </a:t>
            </a:r>
            <a:r>
              <a:rPr kumimoji="0" lang="en-US" altLang="en-US" sz="1500" b="1" i="0" u="none" strike="noStrike" cap="none" normalizeH="0" baseline="0" dirty="0">
                <a:ln>
                  <a:noFill/>
                </a:ln>
                <a:solidFill>
                  <a:srgbClr val="454F5E"/>
                </a:solidFill>
                <a:effectLst/>
                <a:latin typeface="Source Sans Pro" panose="020B0503030403020204" pitchFamily="34" charset="0"/>
              </a:rPr>
              <a:t>Development Committee</a:t>
            </a:r>
            <a:r>
              <a:rPr kumimoji="0" lang="en-US" altLang="en-US" sz="1500" b="0" i="0" u="none" strike="noStrike" cap="none" normalizeH="0" baseline="0" dirty="0">
                <a:ln>
                  <a:noFill/>
                </a:ln>
                <a:solidFill>
                  <a:srgbClr val="454F5E"/>
                </a:solidFill>
                <a:effectLst/>
                <a:latin typeface="Source Sans Pro" panose="020B0503030403020204" pitchFamily="34" charset="0"/>
              </a:rPr>
              <a:t>: The Development Committee shall be responsible for soliciting funds through grants, leadership giving,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and special events to support the Branch’s activities, including democracy promotion and organizational development initiatives in Ghana.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Branch Brokerage Accounts: </a:t>
            </a:r>
            <a:r>
              <a:rPr kumimoji="0" lang="en-US" altLang="en-US" sz="1500" b="0" i="0" u="none" strike="noStrike" cap="none" normalizeH="0" baseline="0" dirty="0">
                <a:ln>
                  <a:noFill/>
                </a:ln>
                <a:solidFill>
                  <a:srgbClr val="454F5E"/>
                </a:solidFill>
                <a:effectLst/>
                <a:latin typeface="Source Sans Pro" panose="020B0503030403020204" pitchFamily="34" charset="0"/>
              </a:rPr>
              <a:t>Establish a committee of Branch members from the finance and investment sectors to explore the creation of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brokerage accounts as a strategic, revenue-enhancing initiative for the Branch. This initiative shall be a joint collaborative project between the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Branch Executive Committee (BEC) and the Branch Steering Committee.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Branded Merchandise (Merch) Drops</a:t>
            </a:r>
            <a:r>
              <a:rPr kumimoji="0" lang="en-US" altLang="en-US" sz="1500" b="0" i="0" u="none" strike="noStrike" cap="none" normalizeH="0" baseline="0" dirty="0">
                <a:ln>
                  <a:noFill/>
                </a:ln>
                <a:solidFill>
                  <a:srgbClr val="454F5E"/>
                </a:solidFill>
                <a:effectLst/>
                <a:latin typeface="Source Sans Pro" panose="020B0503030403020204" pitchFamily="34" charset="0"/>
              </a:rPr>
              <a:t>: Design and sell high-quality, limited-edition </a:t>
            </a:r>
            <a:r>
              <a:rPr kumimoji="0" lang="en-US" altLang="en-US" sz="1500" b="1" i="0" u="none" strike="noStrike" cap="none" normalizeH="0" baseline="0" dirty="0">
                <a:ln>
                  <a:noFill/>
                </a:ln>
                <a:solidFill>
                  <a:srgbClr val="454F5E"/>
                </a:solidFill>
                <a:effectLst/>
                <a:latin typeface="Source Sans Pro" panose="020B0503030403020204" pitchFamily="34" charset="0"/>
              </a:rPr>
              <a:t>“NPP-USA” and “NPP-Ghana” apparel</a:t>
            </a:r>
            <a:r>
              <a:rPr kumimoji="0" lang="en-US" altLang="en-US" sz="1500" b="0" i="0" u="none" strike="noStrike" cap="none" normalizeH="0" baseline="0" dirty="0">
                <a:ln>
                  <a:noFill/>
                </a:ln>
                <a:solidFill>
                  <a:srgbClr val="454F5E"/>
                </a:solidFill>
                <a:effectLst/>
                <a:latin typeface="Source Sans Pro" panose="020B0503030403020204" pitchFamily="34" charset="0"/>
              </a:rPr>
              <a:t>. This generates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revenue while turning donors into walking advertisements for the party and campaigns.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Impact Investment Forums:</a:t>
            </a:r>
            <a:r>
              <a:rPr kumimoji="0" lang="en-US" altLang="en-US" sz="1500" b="0" i="0" u="none" strike="noStrike" cap="none" normalizeH="0" baseline="0" dirty="0">
                <a:ln>
                  <a:noFill/>
                </a:ln>
                <a:solidFill>
                  <a:srgbClr val="454F5E"/>
                </a:solidFill>
                <a:effectLst/>
                <a:latin typeface="Source Sans Pro" panose="020B0503030403020204" pitchFamily="34" charset="0"/>
              </a:rPr>
              <a:t> Host events like a </a:t>
            </a:r>
            <a:r>
              <a:rPr kumimoji="0" lang="en-US" altLang="en-US" sz="1500" b="1" i="0" u="none" strike="noStrike" cap="none" normalizeH="0" baseline="0" dirty="0">
                <a:ln>
                  <a:noFill/>
                </a:ln>
                <a:solidFill>
                  <a:srgbClr val="454F5E"/>
                </a:solidFill>
                <a:effectLst/>
                <a:latin typeface="Source Sans Pro" panose="020B0503030403020204" pitchFamily="34" charset="0"/>
              </a:rPr>
              <a:t>“Branch Development Impact Fund”</a:t>
            </a:r>
            <a:r>
              <a:rPr kumimoji="0" lang="en-US" altLang="en-US" sz="1500" b="0" i="0" u="none" strike="noStrike" cap="none" normalizeH="0" baseline="0" dirty="0">
                <a:ln>
                  <a:noFill/>
                </a:ln>
                <a:solidFill>
                  <a:srgbClr val="454F5E"/>
                </a:solidFill>
                <a:effectLst/>
                <a:latin typeface="Source Sans Pro" panose="020B0503030403020204" pitchFamily="34" charset="0"/>
              </a:rPr>
              <a:t> forum, where fundraising is framed as an investment in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0" i="0" u="none" strike="noStrike" cap="none" normalizeH="0" baseline="0" dirty="0">
                <a:ln>
                  <a:noFill/>
                </a:ln>
                <a:solidFill>
                  <a:srgbClr val="454F5E"/>
                </a:solidFill>
                <a:effectLst/>
                <a:latin typeface="Source Sans Pro" panose="020B0503030403020204" pitchFamily="34" charset="0"/>
              </a:rPr>
              <a:t>Ghana’s socio-economic stability rather than just a political donation.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77DAFC24-6792-F3F6-EAE4-24F08314DDBF}"/>
              </a:ext>
            </a:extLst>
          </p:cNvPr>
          <p:cNvSpPr>
            <a:spLocks noGrp="1"/>
          </p:cNvSpPr>
          <p:nvPr>
            <p:ph type="sldNum" sz="quarter" idx="12"/>
          </p:nvPr>
        </p:nvSpPr>
        <p:spPr/>
        <p:txBody>
          <a:bodyPr/>
          <a:lstStyle/>
          <a:p>
            <a:fld id="{AD263990-4146-ED4D-B2C1-6B395868C24B}" type="slidenum">
              <a:rPr lang="en-US" smtClean="0"/>
              <a:t>4</a:t>
            </a:fld>
            <a:endParaRPr lang="en-US"/>
          </a:p>
        </p:txBody>
      </p:sp>
    </p:spTree>
    <p:extLst>
      <p:ext uri="{BB962C8B-B14F-4D97-AF65-F5344CB8AC3E}">
        <p14:creationId xmlns:p14="http://schemas.microsoft.com/office/powerpoint/2010/main" val="1557462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108252-FC85-3BF7-CD66-AD7114C07031}"/>
              </a:ext>
            </a:extLst>
          </p:cNvPr>
          <p:cNvSpPr>
            <a:spLocks noGrp="1"/>
          </p:cNvSpPr>
          <p:nvPr>
            <p:ph type="title"/>
          </p:nvPr>
        </p:nvSpPr>
        <p:spPr/>
        <p:txBody>
          <a:bodyPr/>
          <a:lstStyle/>
          <a:p>
            <a:pPr algn="ctr"/>
            <a:r>
              <a:rPr lang="en-US" b="1" dirty="0"/>
              <a:t>COMMUNITY &amp; SOCIAL IMPACT</a:t>
            </a:r>
          </a:p>
        </p:txBody>
      </p:sp>
      <p:sp>
        <p:nvSpPr>
          <p:cNvPr id="3" name="Content Placeholder 2">
            <a:extLst>
              <a:ext uri="{FF2B5EF4-FFF2-40B4-BE49-F238E27FC236}">
                <a16:creationId xmlns:a16="http://schemas.microsoft.com/office/drawing/2014/main" id="{C6AEFA49-EDD1-9EE8-4AB3-AEA321470AF7}"/>
              </a:ext>
            </a:extLst>
          </p:cNvPr>
          <p:cNvSpPr>
            <a:spLocks noGrp="1"/>
          </p:cNvSpPr>
          <p:nvPr>
            <p:ph idx="1"/>
          </p:nvPr>
        </p:nvSpPr>
        <p:spPr/>
        <p:txBody>
          <a:bodyPr>
            <a:normAutofit fontScale="92500" lnSpcReduction="20000"/>
          </a:bodyPr>
          <a:lstStyle/>
          <a:p>
            <a:r>
              <a:rPr lang="en-US" dirty="0"/>
              <a:t>Structured Recognition systems: Create a formal rewards system (awards, certificates, ) to acknowledge the dedication of members to the Branch and Party.</a:t>
            </a:r>
          </a:p>
          <a:p>
            <a:r>
              <a:rPr lang="en-US" dirty="0"/>
              <a:t>Constitutional Compliance Framework: Standardize administrative system and processes across all Chapters to ensure strict adherence to NPP Constitution, NPP-USA </a:t>
            </a:r>
            <a:r>
              <a:rPr lang="en-US" dirty="0" err="1"/>
              <a:t>ByLaws</a:t>
            </a:r>
            <a:r>
              <a:rPr lang="en-US" dirty="0"/>
              <a:t>, reducing internal disputes, and administrative “red tape.”</a:t>
            </a:r>
          </a:p>
          <a:p>
            <a:r>
              <a:rPr lang="en-US" dirty="0"/>
              <a:t>Cloud-Based Governance: Adopt integrated project management and CRM tools to track Branch activities, member engagement and executive accountability in real-time.</a:t>
            </a:r>
          </a:p>
          <a:p>
            <a:r>
              <a:rPr lang="en-US" dirty="0"/>
              <a:t>Scheduled Virtual Forums: Institutionalize monthly leadership summits between the Branch Chairperson and Chapter Executives, members to ensure alignment and rapid, transparent communication. </a:t>
            </a:r>
          </a:p>
        </p:txBody>
      </p:sp>
      <p:sp>
        <p:nvSpPr>
          <p:cNvPr id="4" name="Slide Number Placeholder 3">
            <a:extLst>
              <a:ext uri="{FF2B5EF4-FFF2-40B4-BE49-F238E27FC236}">
                <a16:creationId xmlns:a16="http://schemas.microsoft.com/office/drawing/2014/main" id="{4687E3EC-08EA-9433-3428-E4661DD4502F}"/>
              </a:ext>
            </a:extLst>
          </p:cNvPr>
          <p:cNvSpPr>
            <a:spLocks noGrp="1"/>
          </p:cNvSpPr>
          <p:nvPr>
            <p:ph type="sldNum" sz="quarter" idx="12"/>
          </p:nvPr>
        </p:nvSpPr>
        <p:spPr/>
        <p:txBody>
          <a:bodyPr/>
          <a:lstStyle/>
          <a:p>
            <a:fld id="{AD263990-4146-ED4D-B2C1-6B395868C24B}" type="slidenum">
              <a:rPr lang="en-US" smtClean="0"/>
              <a:t>5</a:t>
            </a:fld>
            <a:endParaRPr lang="en-US"/>
          </a:p>
        </p:txBody>
      </p:sp>
    </p:spTree>
    <p:extLst>
      <p:ext uri="{BB962C8B-B14F-4D97-AF65-F5344CB8AC3E}">
        <p14:creationId xmlns:p14="http://schemas.microsoft.com/office/powerpoint/2010/main" val="2902203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F67FC-99B8-17B3-4C2F-B7E8EFF21421}"/>
              </a:ext>
            </a:extLst>
          </p:cNvPr>
          <p:cNvSpPr>
            <a:spLocks noGrp="1"/>
          </p:cNvSpPr>
          <p:nvPr>
            <p:ph type="title"/>
          </p:nvPr>
        </p:nvSpPr>
        <p:spPr/>
        <p:txBody>
          <a:bodyPr>
            <a:normAutofit fontScale="90000"/>
          </a:bodyPr>
          <a:lstStyle/>
          <a:p>
            <a:pPr algn="ctr"/>
            <a:r>
              <a:rPr lang="en-US" b="1" dirty="0"/>
              <a:t>INTRODUCING SAFENET PROGRAMS TO SUPPORT MEMBERS </a:t>
            </a:r>
            <a:br>
              <a:rPr lang="en-US" b="1" dirty="0"/>
            </a:br>
            <a:br>
              <a:rPr lang="en-US" dirty="0"/>
            </a:br>
            <a:endParaRPr lang="en-US" dirty="0"/>
          </a:p>
        </p:txBody>
      </p:sp>
      <p:sp>
        <p:nvSpPr>
          <p:cNvPr id="3" name="Content Placeholder 2">
            <a:extLst>
              <a:ext uri="{FF2B5EF4-FFF2-40B4-BE49-F238E27FC236}">
                <a16:creationId xmlns:a16="http://schemas.microsoft.com/office/drawing/2014/main" id="{4C37C372-75ED-EFAF-BB9E-E902B01F07E8}"/>
              </a:ext>
            </a:extLst>
          </p:cNvPr>
          <p:cNvSpPr>
            <a:spLocks noGrp="1"/>
          </p:cNvSpPr>
          <p:nvPr>
            <p:ph idx="1"/>
          </p:nvPr>
        </p:nvSpPr>
        <p:spPr/>
        <p:txBody>
          <a:bodyPr>
            <a:normAutofit fontScale="92500" lnSpcReduction="20000"/>
          </a:bodyPr>
          <a:lstStyle/>
          <a:p>
            <a:r>
              <a:rPr lang="en-US" b="1" dirty="0"/>
              <a:t> Welfare and Solidarity Fund:</a:t>
            </a:r>
            <a:r>
              <a:rPr lang="en-US" dirty="0"/>
              <a:t> Needs-based grants for medical emergencies, job loss, and celebratory milestones.</a:t>
            </a:r>
          </a:p>
          <a:p>
            <a:pPr lvl="0"/>
            <a:r>
              <a:rPr lang="en-US" b="1" dirty="0"/>
              <a:t>The "Final Journey" Fund:</a:t>
            </a:r>
            <a:r>
              <a:rPr lang="en-US" dirty="0"/>
              <a:t> A group life/repatriation insurance policy for members to lower funeral costs.</a:t>
            </a:r>
          </a:p>
          <a:p>
            <a:pPr lvl="0"/>
            <a:r>
              <a:rPr lang="en-US" b="1" dirty="0"/>
              <a:t>Legal Defense Fund: </a:t>
            </a:r>
            <a:r>
              <a:rPr lang="en-US" dirty="0"/>
              <a:t>Establish legal services agreements (LSAs) with U.S. law firms as community service responsibilities (CSR) for immigration and other legal support as a “concierge” referral service to NPP-USA members. Solicit names of law firms by Chapter into a legal database in our membership portal. </a:t>
            </a:r>
          </a:p>
          <a:p>
            <a:pPr lvl="0"/>
            <a:r>
              <a:rPr lang="en-US" b="1" dirty="0"/>
              <a:t>Banking Partnerships:</a:t>
            </a:r>
            <a:r>
              <a:rPr lang="en-US" dirty="0"/>
              <a:t> Establish exclusive 0% remittance fee tiers and diaspora investment accounts with Ghana Commercial Bank and other banks. </a:t>
            </a:r>
          </a:p>
          <a:p>
            <a:endParaRPr lang="en-US" dirty="0"/>
          </a:p>
        </p:txBody>
      </p:sp>
      <p:sp>
        <p:nvSpPr>
          <p:cNvPr id="4" name="Slide Number Placeholder 3">
            <a:extLst>
              <a:ext uri="{FF2B5EF4-FFF2-40B4-BE49-F238E27FC236}">
                <a16:creationId xmlns:a16="http://schemas.microsoft.com/office/drawing/2014/main" id="{038EB83E-B748-9ED9-6925-FA851C36D992}"/>
              </a:ext>
            </a:extLst>
          </p:cNvPr>
          <p:cNvSpPr>
            <a:spLocks noGrp="1"/>
          </p:cNvSpPr>
          <p:nvPr>
            <p:ph type="sldNum" sz="quarter" idx="12"/>
          </p:nvPr>
        </p:nvSpPr>
        <p:spPr/>
        <p:txBody>
          <a:bodyPr/>
          <a:lstStyle/>
          <a:p>
            <a:fld id="{AD263990-4146-ED4D-B2C1-6B395868C24B}" type="slidenum">
              <a:rPr lang="en-US" smtClean="0"/>
              <a:t>6</a:t>
            </a:fld>
            <a:endParaRPr lang="en-US"/>
          </a:p>
        </p:txBody>
      </p:sp>
    </p:spTree>
    <p:extLst>
      <p:ext uri="{BB962C8B-B14F-4D97-AF65-F5344CB8AC3E}">
        <p14:creationId xmlns:p14="http://schemas.microsoft.com/office/powerpoint/2010/main" val="2943988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8FA504-56E1-E356-D0A0-2E2F436A9559}"/>
              </a:ext>
            </a:extLst>
          </p:cNvPr>
          <p:cNvSpPr>
            <a:spLocks noGrp="1"/>
          </p:cNvSpPr>
          <p:nvPr>
            <p:ph type="title"/>
          </p:nvPr>
        </p:nvSpPr>
        <p:spPr/>
        <p:txBody>
          <a:bodyPr>
            <a:normAutofit/>
          </a:bodyPr>
          <a:lstStyle/>
          <a:p>
            <a:pPr algn="ctr"/>
            <a:r>
              <a:rPr lang="en-US" b="1" dirty="0"/>
              <a:t>PROFESSIONAL DEVELOPMENT &amp; RECRUITMENT STRATEGY</a:t>
            </a:r>
            <a:r>
              <a:rPr lang="en-US" dirty="0">
                <a:effectLst/>
              </a:rPr>
              <a:t> </a:t>
            </a:r>
            <a:endParaRPr lang="en-US" dirty="0"/>
          </a:p>
        </p:txBody>
      </p:sp>
      <p:sp>
        <p:nvSpPr>
          <p:cNvPr id="3" name="Content Placeholder 2">
            <a:extLst>
              <a:ext uri="{FF2B5EF4-FFF2-40B4-BE49-F238E27FC236}">
                <a16:creationId xmlns:a16="http://schemas.microsoft.com/office/drawing/2014/main" id="{8C8C8275-E189-CDC9-2F6A-AB9EF21DCA4D}"/>
              </a:ext>
            </a:extLst>
          </p:cNvPr>
          <p:cNvSpPr>
            <a:spLocks noGrp="1"/>
          </p:cNvSpPr>
          <p:nvPr>
            <p:ph idx="1"/>
          </p:nvPr>
        </p:nvSpPr>
        <p:spPr/>
        <p:txBody>
          <a:bodyPr>
            <a:normAutofit/>
          </a:bodyPr>
          <a:lstStyle/>
          <a:p>
            <a:pPr lvl="0"/>
            <a:r>
              <a:rPr lang="en-US" b="1" dirty="0"/>
              <a:t>The "Sankofa" Network:</a:t>
            </a:r>
            <a:r>
              <a:rPr lang="en-US" dirty="0"/>
              <a:t> Establish a formal guild for second-generation Ghanaian-Americans in Tech, Law, and Medicine.</a:t>
            </a:r>
          </a:p>
          <a:p>
            <a:pPr lvl="0"/>
            <a:r>
              <a:rPr lang="en-US" b="1" dirty="0"/>
              <a:t>Mentorship Pipeline:</a:t>
            </a:r>
            <a:r>
              <a:rPr lang="en-US" dirty="0"/>
              <a:t> Matching C-suite diaspora executives with junior members professionals for career "pivots" and advancement.</a:t>
            </a:r>
          </a:p>
          <a:p>
            <a:pPr lvl="0"/>
            <a:r>
              <a:rPr lang="en-US" b="1" dirty="0"/>
              <a:t>Recruitment Drive:</a:t>
            </a:r>
            <a:r>
              <a:rPr lang="en-US" dirty="0"/>
              <a:t> Initiate an aggressive, ambitious ”5k Patriot Challenge"—targeting 3,000 new active, dues-paying members by 2027 nationwide. </a:t>
            </a:r>
          </a:p>
          <a:p>
            <a:pPr lvl="0"/>
            <a:r>
              <a:rPr lang="en-US" b="1" dirty="0"/>
              <a:t>Heritage Expeditions:</a:t>
            </a:r>
            <a:r>
              <a:rPr lang="en-US" dirty="0"/>
              <a:t> Annual "Business &amp; Culture" tours for our young professionals to meet policy-makers-president, Parliamentarians, ministers, etc. in Accra.</a:t>
            </a:r>
          </a:p>
          <a:p>
            <a:endParaRPr lang="en-US" dirty="0"/>
          </a:p>
        </p:txBody>
      </p:sp>
      <p:sp>
        <p:nvSpPr>
          <p:cNvPr id="4" name="Slide Number Placeholder 3">
            <a:extLst>
              <a:ext uri="{FF2B5EF4-FFF2-40B4-BE49-F238E27FC236}">
                <a16:creationId xmlns:a16="http://schemas.microsoft.com/office/drawing/2014/main" id="{EABDF820-4DBA-600F-01D3-27E3DF2C9A82}"/>
              </a:ext>
            </a:extLst>
          </p:cNvPr>
          <p:cNvSpPr>
            <a:spLocks noGrp="1"/>
          </p:cNvSpPr>
          <p:nvPr>
            <p:ph type="sldNum" sz="quarter" idx="12"/>
          </p:nvPr>
        </p:nvSpPr>
        <p:spPr/>
        <p:txBody>
          <a:bodyPr/>
          <a:lstStyle/>
          <a:p>
            <a:fld id="{AD263990-4146-ED4D-B2C1-6B395868C24B}" type="slidenum">
              <a:rPr lang="en-US" smtClean="0"/>
              <a:t>7</a:t>
            </a:fld>
            <a:endParaRPr lang="en-US"/>
          </a:p>
        </p:txBody>
      </p:sp>
    </p:spTree>
    <p:extLst>
      <p:ext uri="{BB962C8B-B14F-4D97-AF65-F5344CB8AC3E}">
        <p14:creationId xmlns:p14="http://schemas.microsoft.com/office/powerpoint/2010/main" val="3520525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DA868-3161-B3B2-798D-7CB84D200310}"/>
              </a:ext>
            </a:extLst>
          </p:cNvPr>
          <p:cNvSpPr>
            <a:spLocks noGrp="1"/>
          </p:cNvSpPr>
          <p:nvPr>
            <p:ph type="title"/>
          </p:nvPr>
        </p:nvSpPr>
        <p:spPr/>
        <p:txBody>
          <a:bodyPr/>
          <a:lstStyle/>
          <a:p>
            <a:pPr algn="ctr"/>
            <a:r>
              <a:rPr lang="en-US" b="1" dirty="0"/>
              <a:t>Chapter DEVELOPMENT</a:t>
            </a:r>
          </a:p>
        </p:txBody>
      </p:sp>
      <p:sp>
        <p:nvSpPr>
          <p:cNvPr id="3" name="Content Placeholder 2">
            <a:extLst>
              <a:ext uri="{FF2B5EF4-FFF2-40B4-BE49-F238E27FC236}">
                <a16:creationId xmlns:a16="http://schemas.microsoft.com/office/drawing/2014/main" id="{854E81C4-9615-5235-2705-019EDB980B89}"/>
              </a:ext>
            </a:extLst>
          </p:cNvPr>
          <p:cNvSpPr>
            <a:spLocks noGrp="1"/>
          </p:cNvSpPr>
          <p:nvPr>
            <p:ph idx="1"/>
          </p:nvPr>
        </p:nvSpPr>
        <p:spPr/>
        <p:txBody>
          <a:bodyPr>
            <a:normAutofit fontScale="62500" lnSpcReduction="20000"/>
          </a:bodyPr>
          <a:lstStyle/>
          <a:p>
            <a:r>
              <a:rPr lang="en-US" dirty="0"/>
              <a:t>To rebuild NPP-USA Chapters into formidable anchors for the Branch and Party with a focus on decentralization, professionalization, and deep community integration.  These strategies would transform the Chapters from mere meeting groups into strategic engines for victory in 2028.</a:t>
            </a:r>
          </a:p>
          <a:p>
            <a:r>
              <a:rPr lang="en-US" dirty="0"/>
              <a:t>Chapter Autonomy &amp; Resource Retention: Implement a model that allows local autonomy over activities but Branch coordination and oversight. </a:t>
            </a:r>
          </a:p>
          <a:p>
            <a:r>
              <a:rPr lang="en-US" dirty="0"/>
              <a:t>Zonal Coordination Hubs: Group Chapters into geographic regional zones: East, West, South, Rust-Belt – with dedicated regional coordinators to streamline communication between Chapter Executives, Steering Committee and Branch Executive Committee.</a:t>
            </a:r>
          </a:p>
          <a:p>
            <a:r>
              <a:rPr lang="en-US" dirty="0"/>
              <a:t>Direct NPP-Ghana Linkage:  facilitate “Sister Chapter-Constituency” programs that pair U.S. Chapters with specific Constituencies in Ghana for communication and direct support for Polling Stations logistics and development projects.</a:t>
            </a:r>
          </a:p>
          <a:p>
            <a:r>
              <a:rPr lang="en-US" dirty="0"/>
              <a:t>Chapter Executives Leadership Training: Offer educational forums for Chapter Executives on political party management in areas such as communication, grassroots mobilization, fundraising, digital and social media tools in campaigns, etc.</a:t>
            </a:r>
          </a:p>
          <a:p>
            <a:r>
              <a:rPr lang="en-US" dirty="0"/>
              <a:t>     </a:t>
            </a:r>
          </a:p>
        </p:txBody>
      </p:sp>
      <p:sp>
        <p:nvSpPr>
          <p:cNvPr id="4" name="Slide Number Placeholder 3">
            <a:extLst>
              <a:ext uri="{FF2B5EF4-FFF2-40B4-BE49-F238E27FC236}">
                <a16:creationId xmlns:a16="http://schemas.microsoft.com/office/drawing/2014/main" id="{CE115DBF-FF3A-552B-4554-3DB9FCDAE0BA}"/>
              </a:ext>
            </a:extLst>
          </p:cNvPr>
          <p:cNvSpPr>
            <a:spLocks noGrp="1"/>
          </p:cNvSpPr>
          <p:nvPr>
            <p:ph type="sldNum" sz="quarter" idx="12"/>
          </p:nvPr>
        </p:nvSpPr>
        <p:spPr/>
        <p:txBody>
          <a:bodyPr/>
          <a:lstStyle/>
          <a:p>
            <a:fld id="{AD263990-4146-ED4D-B2C1-6B395868C24B}" type="slidenum">
              <a:rPr lang="en-US" smtClean="0"/>
              <a:t>8</a:t>
            </a:fld>
            <a:endParaRPr lang="en-US"/>
          </a:p>
        </p:txBody>
      </p:sp>
    </p:spTree>
    <p:extLst>
      <p:ext uri="{BB962C8B-B14F-4D97-AF65-F5344CB8AC3E}">
        <p14:creationId xmlns:p14="http://schemas.microsoft.com/office/powerpoint/2010/main" val="970419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0D617-53E3-5A89-7014-AA3CFB48B3FA}"/>
              </a:ext>
            </a:extLst>
          </p:cNvPr>
          <p:cNvSpPr>
            <a:spLocks noGrp="1"/>
          </p:cNvSpPr>
          <p:nvPr>
            <p:ph type="title"/>
          </p:nvPr>
        </p:nvSpPr>
        <p:spPr/>
        <p:txBody>
          <a:bodyPr/>
          <a:lstStyle/>
          <a:p>
            <a:pPr algn="ctr"/>
            <a:r>
              <a:rPr lang="en-US" b="1" dirty="0"/>
              <a:t>CHAPTER DEVELOPMENT</a:t>
            </a:r>
          </a:p>
        </p:txBody>
      </p:sp>
      <p:sp>
        <p:nvSpPr>
          <p:cNvPr id="4" name="Rectangle 1">
            <a:extLst>
              <a:ext uri="{FF2B5EF4-FFF2-40B4-BE49-F238E27FC236}">
                <a16:creationId xmlns:a16="http://schemas.microsoft.com/office/drawing/2014/main" id="{4F881D42-FEAB-2000-4188-BC0C567AB968}"/>
              </a:ext>
            </a:extLst>
          </p:cNvPr>
          <p:cNvSpPr>
            <a:spLocks noGrp="1" noChangeArrowheads="1"/>
          </p:cNvSpPr>
          <p:nvPr>
            <p:ph idx="1"/>
          </p:nvPr>
        </p:nvSpPr>
        <p:spPr bwMode="auto">
          <a:xfrm>
            <a:off x="838200" y="2496113"/>
            <a:ext cx="10058400" cy="3010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476100" tIns="0" rIns="0" bIns="23805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600" b="1" i="0" u="none" strike="noStrike" cap="none" normalizeH="0" baseline="0" dirty="0">
              <a:ln>
                <a:noFill/>
              </a:ln>
              <a:solidFill>
                <a:schemeClr val="tx1"/>
              </a:solidFill>
              <a:effectLst/>
              <a:latin typeface="Montserrat" pitchFamily="2" charset="77"/>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Digital Command Centers: Build on the digitized membership database and deepen Chapters’ expertise with the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standardized tools for membership tracking and “real-time” dues payment, ensuring every member is captured in the secure membership management database system.</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500" b="1" i="0" u="none" strike="noStrike" cap="none" normalizeH="0" baseline="0" dirty="0">
              <a:ln>
                <a:noFill/>
              </a:ln>
              <a:solidFill>
                <a:srgbClr val="454F5E"/>
              </a:solidFill>
              <a:effectLst/>
              <a:latin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Executive Leadership Training: Host mandatory quarterly training sessions for Chapter executives on strategic topics such as “Conflict Resolution,” “Advocacy,” and “Strategic Communication” to ensure local leadership remains unified and committed.</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500" b="1" i="0" u="none" strike="noStrike" cap="none" normalizeH="0" baseline="0" dirty="0">
              <a:ln>
                <a:noFill/>
              </a:ln>
              <a:solidFill>
                <a:srgbClr val="454F5E"/>
              </a:solidFill>
              <a:effectLst/>
              <a:latin typeface="Source Sans Pro" panose="020B0503030403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500" b="1" i="0" u="none" strike="noStrike" cap="none" normalizeH="0" baseline="0" dirty="0">
                <a:ln>
                  <a:noFill/>
                </a:ln>
                <a:solidFill>
                  <a:srgbClr val="454F5E"/>
                </a:solidFill>
                <a:effectLst/>
                <a:latin typeface="Source Sans Pro" panose="020B0503030403020204" pitchFamily="34" charset="0"/>
              </a:rPr>
              <a:t>Chapter Performance Metrics: Establish “Anchor Chapter” status rewards for those that meet specific KPIs in membership growth, fundraising, and digital advocacy participation, among others.</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600" b="0" i="0" u="none" strike="noStrike" cap="none" normalizeH="0" baseline="0" dirty="0">
                <a:ln>
                  <a:noFill/>
                </a:ln>
                <a:solidFill>
                  <a:schemeClr val="tx1"/>
                </a:solidFill>
                <a:effectLst/>
              </a:rPr>
            </a:b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3" name="Slide Number Placeholder 2">
            <a:extLst>
              <a:ext uri="{FF2B5EF4-FFF2-40B4-BE49-F238E27FC236}">
                <a16:creationId xmlns:a16="http://schemas.microsoft.com/office/drawing/2014/main" id="{0052D4AB-832B-DD59-2ACC-A514A6842991}"/>
              </a:ext>
            </a:extLst>
          </p:cNvPr>
          <p:cNvSpPr>
            <a:spLocks noGrp="1"/>
          </p:cNvSpPr>
          <p:nvPr>
            <p:ph type="sldNum" sz="quarter" idx="12"/>
          </p:nvPr>
        </p:nvSpPr>
        <p:spPr/>
        <p:txBody>
          <a:bodyPr/>
          <a:lstStyle/>
          <a:p>
            <a:fld id="{AD263990-4146-ED4D-B2C1-6B395868C24B}" type="slidenum">
              <a:rPr lang="en-US" smtClean="0"/>
              <a:t>9</a:t>
            </a:fld>
            <a:endParaRPr lang="en-US"/>
          </a:p>
        </p:txBody>
      </p:sp>
    </p:spTree>
    <p:extLst>
      <p:ext uri="{BB962C8B-B14F-4D97-AF65-F5344CB8AC3E}">
        <p14:creationId xmlns:p14="http://schemas.microsoft.com/office/powerpoint/2010/main" val="423927764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Gallery</Template>
  <TotalTime>165</TotalTime>
  <Words>2227</Words>
  <Application>Microsoft Macintosh PowerPoint</Application>
  <PresentationFormat>Widescreen</PresentationFormat>
  <Paragraphs>144</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Arial</vt:lpstr>
      <vt:lpstr>Gill Sans MT</vt:lpstr>
      <vt:lpstr>Montserrat</vt:lpstr>
      <vt:lpstr>Source Sans Pro</vt:lpstr>
      <vt:lpstr>Gallery</vt:lpstr>
      <vt:lpstr>COMPREHENSIVE RENEWAL PLAN FOR NPP-USA </vt:lpstr>
      <vt:lpstr>VISION &amp; PILLAR OF RENEWAL </vt:lpstr>
      <vt:lpstr>THE BRANCH AS A MODERN ORGANIZATION  </vt:lpstr>
      <vt:lpstr> FINANCIAL STABILITY AND STRENGTHENING </vt:lpstr>
      <vt:lpstr>COMMUNITY &amp; SOCIAL IMPACT</vt:lpstr>
      <vt:lpstr>INTRODUCING SAFENET PROGRAMS TO SUPPORT MEMBERS   </vt:lpstr>
      <vt:lpstr>PROFESSIONAL DEVELOPMENT &amp; RECRUITMENT STRATEGY </vt:lpstr>
      <vt:lpstr>Chapter DEVELOPMENT</vt:lpstr>
      <vt:lpstr>CHAPTER DEVELOPMENT</vt:lpstr>
      <vt:lpstr>EFFECTIVE RELATIONS WITH NPP </vt:lpstr>
      <vt:lpstr>STRATEGIC ADVOCACIES</vt:lpstr>
      <vt:lpstr>THE BRANCH IN THE ELECTORATE IN GHANA </vt:lpstr>
      <vt:lpstr>STRATEGIC ADVOCACIES</vt:lpstr>
      <vt:lpstr>FUNDING STRATEGIES</vt:lpstr>
      <vt:lpstr>FUNDING STRATEGIES</vt:lpstr>
      <vt:lpstr>SAFETY-NET PROGRAMS</vt:lpstr>
      <vt:lpstr>SOCIAL WELFARE PROGRAMS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Walsh</dc:creator>
  <cp:lastModifiedBy>John Walsh</cp:lastModifiedBy>
  <cp:revision>6</cp:revision>
  <cp:lastPrinted>2026-04-25T03:37:53Z</cp:lastPrinted>
  <dcterms:created xsi:type="dcterms:W3CDTF">2026-04-18T14:22:09Z</dcterms:created>
  <dcterms:modified xsi:type="dcterms:W3CDTF">2026-04-25T04:24:43Z</dcterms:modified>
</cp:coreProperties>
</file>