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719" r:id="rId1"/>
  </p:sldMasterIdLst>
  <p:handoutMasterIdLst>
    <p:handoutMasterId r:id="rId33"/>
  </p:handoutMasterIdLst>
  <p:sldIdLst>
    <p:sldId id="256" r:id="rId2"/>
    <p:sldId id="273" r:id="rId3"/>
    <p:sldId id="274" r:id="rId4"/>
    <p:sldId id="257" r:id="rId5"/>
    <p:sldId id="275" r:id="rId6"/>
    <p:sldId id="279" r:id="rId7"/>
    <p:sldId id="276" r:id="rId8"/>
    <p:sldId id="277" r:id="rId9"/>
    <p:sldId id="278" r:id="rId10"/>
    <p:sldId id="280" r:id="rId11"/>
    <p:sldId id="283" r:id="rId12"/>
    <p:sldId id="286" r:id="rId13"/>
    <p:sldId id="287" r:id="rId14"/>
    <p:sldId id="284" r:id="rId15"/>
    <p:sldId id="285" r:id="rId16"/>
    <p:sldId id="281" r:id="rId17"/>
    <p:sldId id="282"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29"/>
    <p:restoredTop sz="94658"/>
  </p:normalViewPr>
  <p:slideViewPr>
    <p:cSldViewPr>
      <p:cViewPr varScale="1">
        <p:scale>
          <a:sx n="120" d="100"/>
          <a:sy n="120" d="100"/>
        </p:scale>
        <p:origin x="222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7E9216B6-B480-644B-5676-06A140156BD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08547" name="Rectangle 3">
            <a:extLst>
              <a:ext uri="{FF2B5EF4-FFF2-40B4-BE49-F238E27FC236}">
                <a16:creationId xmlns:a16="http://schemas.microsoft.com/office/drawing/2014/main" id="{35500885-B8F7-150A-B487-0FFBB7239590}"/>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8548" name="Rectangle 4">
            <a:extLst>
              <a:ext uri="{FF2B5EF4-FFF2-40B4-BE49-F238E27FC236}">
                <a16:creationId xmlns:a16="http://schemas.microsoft.com/office/drawing/2014/main" id="{747EB03E-20CD-AEC3-A873-97A8D9458D5D}"/>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08549" name="Rectangle 5">
            <a:extLst>
              <a:ext uri="{FF2B5EF4-FFF2-40B4-BE49-F238E27FC236}">
                <a16:creationId xmlns:a16="http://schemas.microsoft.com/office/drawing/2014/main" id="{6CDA8FEA-2814-8A17-45B7-5E16A9EAE7D0}"/>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4B8E0E63-9DCD-FA4E-A212-81C19CEB6EC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4994"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84995"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 name="Rectangle 4">
            <a:extLst>
              <a:ext uri="{FF2B5EF4-FFF2-40B4-BE49-F238E27FC236}">
                <a16:creationId xmlns:a16="http://schemas.microsoft.com/office/drawing/2014/main" id="{42ABC346-06BB-FEEC-ADD9-1C181496F4E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228E520B-AC87-9283-D919-751DB517391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40C35929-6DA1-C32E-42FF-3E47A31E1736}"/>
              </a:ext>
            </a:extLst>
          </p:cNvPr>
          <p:cNvSpPr>
            <a:spLocks noGrp="1" noChangeArrowheads="1"/>
          </p:cNvSpPr>
          <p:nvPr>
            <p:ph type="sldNum" sz="quarter" idx="12"/>
          </p:nvPr>
        </p:nvSpPr>
        <p:spPr>
          <a:ln/>
        </p:spPr>
        <p:txBody>
          <a:bodyPr/>
          <a:lstStyle>
            <a:lvl1pPr>
              <a:defRPr/>
            </a:lvl1pPr>
          </a:lstStyle>
          <a:p>
            <a:pPr>
              <a:defRPr/>
            </a:pPr>
            <a:fld id="{38009C43-DB12-4D4F-B34A-849DD3DF860A}" type="slidenum">
              <a:rPr lang="en-US" altLang="en-US"/>
              <a:pPr>
                <a:defRPr/>
              </a:pPr>
              <a:t>‹#›</a:t>
            </a:fld>
            <a:endParaRPr lang="en-US" altLang="en-US"/>
          </a:p>
        </p:txBody>
      </p:sp>
    </p:spTree>
    <p:extLst>
      <p:ext uri="{BB962C8B-B14F-4D97-AF65-F5344CB8AC3E}">
        <p14:creationId xmlns:p14="http://schemas.microsoft.com/office/powerpoint/2010/main" val="1784172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327ADE9-F7BF-1788-4B6E-573B3175154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4BF50AB-9D83-B6A9-AE66-91AA681A453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1BB68D7-C1FF-D651-96A1-9238A673787E}"/>
              </a:ext>
            </a:extLst>
          </p:cNvPr>
          <p:cNvSpPr>
            <a:spLocks noGrp="1" noChangeArrowheads="1"/>
          </p:cNvSpPr>
          <p:nvPr>
            <p:ph type="sldNum" sz="quarter" idx="12"/>
          </p:nvPr>
        </p:nvSpPr>
        <p:spPr>
          <a:ln/>
        </p:spPr>
        <p:txBody>
          <a:bodyPr/>
          <a:lstStyle>
            <a:lvl1pPr>
              <a:defRPr/>
            </a:lvl1pPr>
          </a:lstStyle>
          <a:p>
            <a:pPr>
              <a:defRPr/>
            </a:pPr>
            <a:fld id="{E1E5B7F4-1A47-DE4B-83B2-13492DA7C795}" type="slidenum">
              <a:rPr lang="en-US" altLang="en-US"/>
              <a:pPr>
                <a:defRPr/>
              </a:pPr>
              <a:t>‹#›</a:t>
            </a:fld>
            <a:endParaRPr lang="en-US" altLang="en-US"/>
          </a:p>
        </p:txBody>
      </p:sp>
    </p:spTree>
    <p:extLst>
      <p:ext uri="{BB962C8B-B14F-4D97-AF65-F5344CB8AC3E}">
        <p14:creationId xmlns:p14="http://schemas.microsoft.com/office/powerpoint/2010/main" val="2947393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DA76E1B-7770-94DA-AA08-B52B1656C6A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E0E4CC0-7E7B-38B2-0188-7027C8D2019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169E90D-C05A-E021-7772-341B016B86E7}"/>
              </a:ext>
            </a:extLst>
          </p:cNvPr>
          <p:cNvSpPr>
            <a:spLocks noGrp="1" noChangeArrowheads="1"/>
          </p:cNvSpPr>
          <p:nvPr>
            <p:ph type="sldNum" sz="quarter" idx="12"/>
          </p:nvPr>
        </p:nvSpPr>
        <p:spPr>
          <a:ln/>
        </p:spPr>
        <p:txBody>
          <a:bodyPr/>
          <a:lstStyle>
            <a:lvl1pPr>
              <a:defRPr/>
            </a:lvl1pPr>
          </a:lstStyle>
          <a:p>
            <a:pPr>
              <a:defRPr/>
            </a:pPr>
            <a:fld id="{37915F5C-30E2-F346-BF4E-C64723BCAA9D}" type="slidenum">
              <a:rPr lang="en-US" altLang="en-US"/>
              <a:pPr>
                <a:defRPr/>
              </a:pPr>
              <a:t>‹#›</a:t>
            </a:fld>
            <a:endParaRPr lang="en-US" altLang="en-US"/>
          </a:p>
        </p:txBody>
      </p:sp>
    </p:spTree>
    <p:extLst>
      <p:ext uri="{BB962C8B-B14F-4D97-AF65-F5344CB8AC3E}">
        <p14:creationId xmlns:p14="http://schemas.microsoft.com/office/powerpoint/2010/main" val="2928927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a:t>Click to edit Master title style</a:t>
            </a:r>
          </a:p>
        </p:txBody>
      </p:sp>
      <p:sp>
        <p:nvSpPr>
          <p:cNvPr id="3" name="Table Placeholder 2"/>
          <p:cNvSpPr>
            <a:spLocks noGrp="1"/>
          </p:cNvSpPr>
          <p:nvPr>
            <p:ph type="tbl" idx="1"/>
          </p:nvPr>
        </p:nvSpPr>
        <p:spPr>
          <a:xfrm>
            <a:off x="457200" y="1981200"/>
            <a:ext cx="8229600" cy="4114800"/>
          </a:xfrm>
        </p:spPr>
        <p:txBody>
          <a:bodyPr/>
          <a:lstStyle/>
          <a:p>
            <a:pPr lvl="0"/>
            <a:endParaRPr lang="en-US" noProof="0"/>
          </a:p>
        </p:txBody>
      </p:sp>
      <p:sp>
        <p:nvSpPr>
          <p:cNvPr id="4" name="Rectangle 4">
            <a:extLst>
              <a:ext uri="{FF2B5EF4-FFF2-40B4-BE49-F238E27FC236}">
                <a16:creationId xmlns:a16="http://schemas.microsoft.com/office/drawing/2014/main" id="{5026EACD-2638-5AB2-7705-A194CEB2925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0FED09D-E3A3-89B9-7001-35AA885514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C25F011-6C2B-EE82-E5DB-8E56C1F9EAE2}"/>
              </a:ext>
            </a:extLst>
          </p:cNvPr>
          <p:cNvSpPr>
            <a:spLocks noGrp="1" noChangeArrowheads="1"/>
          </p:cNvSpPr>
          <p:nvPr>
            <p:ph type="sldNum" sz="quarter" idx="12"/>
          </p:nvPr>
        </p:nvSpPr>
        <p:spPr>
          <a:ln/>
        </p:spPr>
        <p:txBody>
          <a:bodyPr/>
          <a:lstStyle>
            <a:lvl1pPr>
              <a:defRPr/>
            </a:lvl1pPr>
          </a:lstStyle>
          <a:p>
            <a:pPr>
              <a:defRPr/>
            </a:pPr>
            <a:fld id="{897B0A86-D1CC-E044-9060-63AD84DE50A1}" type="slidenum">
              <a:rPr lang="en-US" altLang="en-US"/>
              <a:pPr>
                <a:defRPr/>
              </a:pPr>
              <a:t>‹#›</a:t>
            </a:fld>
            <a:endParaRPr lang="en-US" altLang="en-US"/>
          </a:p>
        </p:txBody>
      </p:sp>
    </p:spTree>
    <p:extLst>
      <p:ext uri="{BB962C8B-B14F-4D97-AF65-F5344CB8AC3E}">
        <p14:creationId xmlns:p14="http://schemas.microsoft.com/office/powerpoint/2010/main" val="2854071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50275FA-1457-3194-2C23-A4743940A94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4A6BAD2-3307-A335-614C-6696C071D8C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16ADA62-E90E-B8F2-B7C1-433E0B1317D0}"/>
              </a:ext>
            </a:extLst>
          </p:cNvPr>
          <p:cNvSpPr>
            <a:spLocks noGrp="1" noChangeArrowheads="1"/>
          </p:cNvSpPr>
          <p:nvPr>
            <p:ph type="sldNum" sz="quarter" idx="12"/>
          </p:nvPr>
        </p:nvSpPr>
        <p:spPr>
          <a:ln/>
        </p:spPr>
        <p:txBody>
          <a:bodyPr/>
          <a:lstStyle>
            <a:lvl1pPr>
              <a:defRPr/>
            </a:lvl1pPr>
          </a:lstStyle>
          <a:p>
            <a:pPr>
              <a:defRPr/>
            </a:pPr>
            <a:fld id="{3859157F-3D44-424E-A109-FCA55C741703}" type="slidenum">
              <a:rPr lang="en-US" altLang="en-US"/>
              <a:pPr>
                <a:defRPr/>
              </a:pPr>
              <a:t>‹#›</a:t>
            </a:fld>
            <a:endParaRPr lang="en-US" altLang="en-US"/>
          </a:p>
        </p:txBody>
      </p:sp>
    </p:spTree>
    <p:extLst>
      <p:ext uri="{BB962C8B-B14F-4D97-AF65-F5344CB8AC3E}">
        <p14:creationId xmlns:p14="http://schemas.microsoft.com/office/powerpoint/2010/main" val="3752806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FBD413F-F4C8-8E74-5FFE-6F9C1C0E628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10A7343-A14E-1A12-1056-2030B334DD8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B75A6A5-C1F5-6BD1-EF43-DA50BCE9E774}"/>
              </a:ext>
            </a:extLst>
          </p:cNvPr>
          <p:cNvSpPr>
            <a:spLocks noGrp="1" noChangeArrowheads="1"/>
          </p:cNvSpPr>
          <p:nvPr>
            <p:ph type="sldNum" sz="quarter" idx="12"/>
          </p:nvPr>
        </p:nvSpPr>
        <p:spPr>
          <a:ln/>
        </p:spPr>
        <p:txBody>
          <a:bodyPr/>
          <a:lstStyle>
            <a:lvl1pPr>
              <a:defRPr/>
            </a:lvl1pPr>
          </a:lstStyle>
          <a:p>
            <a:pPr>
              <a:defRPr/>
            </a:pPr>
            <a:fld id="{2E9A46AE-8FAF-BF45-8485-B65348A011D0}" type="slidenum">
              <a:rPr lang="en-US" altLang="en-US"/>
              <a:pPr>
                <a:defRPr/>
              </a:pPr>
              <a:t>‹#›</a:t>
            </a:fld>
            <a:endParaRPr lang="en-US" altLang="en-US"/>
          </a:p>
        </p:txBody>
      </p:sp>
    </p:spTree>
    <p:extLst>
      <p:ext uri="{BB962C8B-B14F-4D97-AF65-F5344CB8AC3E}">
        <p14:creationId xmlns:p14="http://schemas.microsoft.com/office/powerpoint/2010/main" val="3454979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F90B1C9-7E48-100C-DE63-4132087421D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A751915-527B-828B-A24B-94AB978330A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B27868F-D669-DB6B-BCA0-8D862E103FBD}"/>
              </a:ext>
            </a:extLst>
          </p:cNvPr>
          <p:cNvSpPr>
            <a:spLocks noGrp="1" noChangeArrowheads="1"/>
          </p:cNvSpPr>
          <p:nvPr>
            <p:ph type="sldNum" sz="quarter" idx="12"/>
          </p:nvPr>
        </p:nvSpPr>
        <p:spPr>
          <a:ln/>
        </p:spPr>
        <p:txBody>
          <a:bodyPr/>
          <a:lstStyle>
            <a:lvl1pPr>
              <a:defRPr/>
            </a:lvl1pPr>
          </a:lstStyle>
          <a:p>
            <a:pPr>
              <a:defRPr/>
            </a:pPr>
            <a:fld id="{1C5B48A4-FCDB-7E42-B75B-4A0209BA447B}" type="slidenum">
              <a:rPr lang="en-US" altLang="en-US"/>
              <a:pPr>
                <a:defRPr/>
              </a:pPr>
              <a:t>‹#›</a:t>
            </a:fld>
            <a:endParaRPr lang="en-US" altLang="en-US"/>
          </a:p>
        </p:txBody>
      </p:sp>
    </p:spTree>
    <p:extLst>
      <p:ext uri="{BB962C8B-B14F-4D97-AF65-F5344CB8AC3E}">
        <p14:creationId xmlns:p14="http://schemas.microsoft.com/office/powerpoint/2010/main" val="3210053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8D51297-42F5-606C-6D50-678FBA39C73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CBCA72E0-198D-7FD5-7A35-37DA41C66D8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7478BF0-F5F2-75EC-C8F3-407BDECFAE0E}"/>
              </a:ext>
            </a:extLst>
          </p:cNvPr>
          <p:cNvSpPr>
            <a:spLocks noGrp="1" noChangeArrowheads="1"/>
          </p:cNvSpPr>
          <p:nvPr>
            <p:ph type="sldNum" sz="quarter" idx="12"/>
          </p:nvPr>
        </p:nvSpPr>
        <p:spPr>
          <a:ln/>
        </p:spPr>
        <p:txBody>
          <a:bodyPr/>
          <a:lstStyle>
            <a:lvl1pPr>
              <a:defRPr/>
            </a:lvl1pPr>
          </a:lstStyle>
          <a:p>
            <a:pPr>
              <a:defRPr/>
            </a:pPr>
            <a:fld id="{4ACCB72E-97B1-3546-955B-AF431A9C9C23}" type="slidenum">
              <a:rPr lang="en-US" altLang="en-US"/>
              <a:pPr>
                <a:defRPr/>
              </a:pPr>
              <a:t>‹#›</a:t>
            </a:fld>
            <a:endParaRPr lang="en-US" altLang="en-US"/>
          </a:p>
        </p:txBody>
      </p:sp>
    </p:spTree>
    <p:extLst>
      <p:ext uri="{BB962C8B-B14F-4D97-AF65-F5344CB8AC3E}">
        <p14:creationId xmlns:p14="http://schemas.microsoft.com/office/powerpoint/2010/main" val="2943580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3BF79FD0-CDA2-7491-D1F7-61CA1DC18FF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CA04CF5-05E8-7DD7-4AAC-1FA15269205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4E278E5-EE0C-8D5C-3482-81968BCFBF1D}"/>
              </a:ext>
            </a:extLst>
          </p:cNvPr>
          <p:cNvSpPr>
            <a:spLocks noGrp="1" noChangeArrowheads="1"/>
          </p:cNvSpPr>
          <p:nvPr>
            <p:ph type="sldNum" sz="quarter" idx="12"/>
          </p:nvPr>
        </p:nvSpPr>
        <p:spPr>
          <a:ln/>
        </p:spPr>
        <p:txBody>
          <a:bodyPr/>
          <a:lstStyle>
            <a:lvl1pPr>
              <a:defRPr/>
            </a:lvl1pPr>
          </a:lstStyle>
          <a:p>
            <a:pPr>
              <a:defRPr/>
            </a:pPr>
            <a:fld id="{1109B2BA-1202-984C-8B14-E2E025423A94}" type="slidenum">
              <a:rPr lang="en-US" altLang="en-US"/>
              <a:pPr>
                <a:defRPr/>
              </a:pPr>
              <a:t>‹#›</a:t>
            </a:fld>
            <a:endParaRPr lang="en-US" altLang="en-US"/>
          </a:p>
        </p:txBody>
      </p:sp>
    </p:spTree>
    <p:extLst>
      <p:ext uri="{BB962C8B-B14F-4D97-AF65-F5344CB8AC3E}">
        <p14:creationId xmlns:p14="http://schemas.microsoft.com/office/powerpoint/2010/main" val="3416219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98DDE7E-8680-25D9-0386-49E8BF72383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26B35C13-617C-FC32-7E87-F9A16151237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B23AD70C-B2AC-1A88-07BD-9B1EE43498D9}"/>
              </a:ext>
            </a:extLst>
          </p:cNvPr>
          <p:cNvSpPr>
            <a:spLocks noGrp="1" noChangeArrowheads="1"/>
          </p:cNvSpPr>
          <p:nvPr>
            <p:ph type="sldNum" sz="quarter" idx="12"/>
          </p:nvPr>
        </p:nvSpPr>
        <p:spPr>
          <a:ln/>
        </p:spPr>
        <p:txBody>
          <a:bodyPr/>
          <a:lstStyle>
            <a:lvl1pPr>
              <a:defRPr/>
            </a:lvl1pPr>
          </a:lstStyle>
          <a:p>
            <a:pPr>
              <a:defRPr/>
            </a:pPr>
            <a:fld id="{0D77778C-593E-B34E-94E9-490BF2FC8392}" type="slidenum">
              <a:rPr lang="en-US" altLang="en-US"/>
              <a:pPr>
                <a:defRPr/>
              </a:pPr>
              <a:t>‹#›</a:t>
            </a:fld>
            <a:endParaRPr lang="en-US" altLang="en-US"/>
          </a:p>
        </p:txBody>
      </p:sp>
    </p:spTree>
    <p:extLst>
      <p:ext uri="{BB962C8B-B14F-4D97-AF65-F5344CB8AC3E}">
        <p14:creationId xmlns:p14="http://schemas.microsoft.com/office/powerpoint/2010/main" val="3233806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7C7445C-C8F5-0E7F-1549-50D28B58EAB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C32CB60-5DAF-2523-7AE0-1D4A652914A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0555470-A978-64DC-E3FF-01B3A571A037}"/>
              </a:ext>
            </a:extLst>
          </p:cNvPr>
          <p:cNvSpPr>
            <a:spLocks noGrp="1" noChangeArrowheads="1"/>
          </p:cNvSpPr>
          <p:nvPr>
            <p:ph type="sldNum" sz="quarter" idx="12"/>
          </p:nvPr>
        </p:nvSpPr>
        <p:spPr>
          <a:ln/>
        </p:spPr>
        <p:txBody>
          <a:bodyPr/>
          <a:lstStyle>
            <a:lvl1pPr>
              <a:defRPr/>
            </a:lvl1pPr>
          </a:lstStyle>
          <a:p>
            <a:pPr>
              <a:defRPr/>
            </a:pPr>
            <a:fld id="{7835D548-B144-CA4B-80D5-93DE03E98271}" type="slidenum">
              <a:rPr lang="en-US" altLang="en-US"/>
              <a:pPr>
                <a:defRPr/>
              </a:pPr>
              <a:t>‹#›</a:t>
            </a:fld>
            <a:endParaRPr lang="en-US" altLang="en-US"/>
          </a:p>
        </p:txBody>
      </p:sp>
    </p:spTree>
    <p:extLst>
      <p:ext uri="{BB962C8B-B14F-4D97-AF65-F5344CB8AC3E}">
        <p14:creationId xmlns:p14="http://schemas.microsoft.com/office/powerpoint/2010/main" val="1246296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8A4504C-972B-4329-C51C-78BA503D307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F8D5B2C-5119-601C-1C9D-3E5180EE372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DBBB30C-7D0C-A26C-DB13-EBD0B1A7523E}"/>
              </a:ext>
            </a:extLst>
          </p:cNvPr>
          <p:cNvSpPr>
            <a:spLocks noGrp="1" noChangeArrowheads="1"/>
          </p:cNvSpPr>
          <p:nvPr>
            <p:ph type="sldNum" sz="quarter" idx="12"/>
          </p:nvPr>
        </p:nvSpPr>
        <p:spPr>
          <a:ln/>
        </p:spPr>
        <p:txBody>
          <a:bodyPr/>
          <a:lstStyle>
            <a:lvl1pPr>
              <a:defRPr/>
            </a:lvl1pPr>
          </a:lstStyle>
          <a:p>
            <a:pPr>
              <a:defRPr/>
            </a:pPr>
            <a:fld id="{E461835F-766D-CE4E-9E65-8C9EB1DD5CB2}" type="slidenum">
              <a:rPr lang="en-US" altLang="en-US"/>
              <a:pPr>
                <a:defRPr/>
              </a:pPr>
              <a:t>‹#›</a:t>
            </a:fld>
            <a:endParaRPr lang="en-US" altLang="en-US"/>
          </a:p>
        </p:txBody>
      </p:sp>
    </p:spTree>
    <p:extLst>
      <p:ext uri="{BB962C8B-B14F-4D97-AF65-F5344CB8AC3E}">
        <p14:creationId xmlns:p14="http://schemas.microsoft.com/office/powerpoint/2010/main" val="2541234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0D8F631F-A85C-62E2-4417-1B396EA54B46}"/>
              </a:ext>
            </a:extLst>
          </p:cNvPr>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3971" name="Rectangle 3">
            <a:extLst>
              <a:ext uri="{FF2B5EF4-FFF2-40B4-BE49-F238E27FC236}">
                <a16:creationId xmlns:a16="http://schemas.microsoft.com/office/drawing/2014/main" id="{48E4C224-D9B1-52FE-BC1C-E9531A55B45F}"/>
              </a:ext>
            </a:extLst>
          </p:cNvPr>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3972" name="Rectangle 4">
            <a:extLst>
              <a:ext uri="{FF2B5EF4-FFF2-40B4-BE49-F238E27FC236}">
                <a16:creationId xmlns:a16="http://schemas.microsoft.com/office/drawing/2014/main" id="{ECB617E1-8595-A072-BA62-A33795C40616}"/>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83973" name="Rectangle 5">
            <a:extLst>
              <a:ext uri="{FF2B5EF4-FFF2-40B4-BE49-F238E27FC236}">
                <a16:creationId xmlns:a16="http://schemas.microsoft.com/office/drawing/2014/main" id="{B848EEAB-20BD-9D23-F88E-2E237353ECC3}"/>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83974" name="Rectangle 6">
            <a:extLst>
              <a:ext uri="{FF2B5EF4-FFF2-40B4-BE49-F238E27FC236}">
                <a16:creationId xmlns:a16="http://schemas.microsoft.com/office/drawing/2014/main" id="{AB5C0437-8F94-2952-CA13-3D54A768FA8D}"/>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panose="020B0604020202020204" pitchFamily="34" charset="0"/>
              </a:defRPr>
            </a:lvl1pPr>
          </a:lstStyle>
          <a:p>
            <a:pPr>
              <a:defRPr/>
            </a:pPr>
            <a:fld id="{82B9CA88-8DF0-354D-977F-3836C7F7AE00}"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9AFDD92-959B-5DEA-EC89-BA121B2A5258}"/>
              </a:ext>
            </a:extLst>
          </p:cNvPr>
          <p:cNvSpPr>
            <a:spLocks noGrp="1" noChangeArrowheads="1"/>
          </p:cNvSpPr>
          <p:nvPr>
            <p:ph type="ctrTitle"/>
          </p:nvPr>
        </p:nvSpPr>
        <p:spPr>
          <a:xfrm>
            <a:off x="685800" y="1676400"/>
            <a:ext cx="7772400" cy="2286000"/>
          </a:xfrm>
        </p:spPr>
        <p:txBody>
          <a:bodyPr/>
          <a:lstStyle/>
          <a:p>
            <a:pPr eaLnBrk="1" hangingPunct="1">
              <a:defRPr/>
            </a:pPr>
            <a:r>
              <a:rPr lang="en-US" sz="4000" b="1" dirty="0"/>
              <a:t>REFLECTING, REBUILDING, &amp; RECAPTURE</a:t>
            </a:r>
            <a:br>
              <a:rPr lang="en-US" sz="4000" b="1" dirty="0"/>
            </a:br>
            <a:br>
              <a:rPr lang="en-US" sz="4000" b="1" dirty="0"/>
            </a:br>
            <a:r>
              <a:rPr lang="en-US" sz="4000" b="1" dirty="0"/>
              <a:t>NPP TOWARDS 2012</a:t>
            </a:r>
            <a:br>
              <a:rPr lang="en-US" sz="4000" dirty="0">
                <a:latin typeface="Arial Black" pitchFamily="34" charset="0"/>
              </a:rPr>
            </a:br>
            <a:endParaRPr lang="en-US" sz="4000" dirty="0">
              <a:latin typeface="Arial Black" pitchFamily="34" charset="0"/>
            </a:endParaRPr>
          </a:p>
        </p:txBody>
      </p:sp>
      <p:sp>
        <p:nvSpPr>
          <p:cNvPr id="2051" name="Rectangle 3">
            <a:extLst>
              <a:ext uri="{FF2B5EF4-FFF2-40B4-BE49-F238E27FC236}">
                <a16:creationId xmlns:a16="http://schemas.microsoft.com/office/drawing/2014/main" id="{B8D1D755-807E-AA44-BE31-DDBC1A6ADE61}"/>
              </a:ext>
            </a:extLst>
          </p:cNvPr>
          <p:cNvSpPr>
            <a:spLocks noGrp="1" noChangeArrowheads="1"/>
          </p:cNvSpPr>
          <p:nvPr>
            <p:ph type="subTitle" idx="1"/>
          </p:nvPr>
        </p:nvSpPr>
        <p:spPr>
          <a:xfrm>
            <a:off x="1295400" y="4114800"/>
            <a:ext cx="6019800" cy="1447800"/>
          </a:xfrm>
        </p:spPr>
        <p:txBody>
          <a:bodyPr/>
          <a:lstStyle/>
          <a:p>
            <a:pPr eaLnBrk="1" hangingPunct="1">
              <a:lnSpc>
                <a:spcPct val="80000"/>
              </a:lnSpc>
              <a:defRPr/>
            </a:pPr>
            <a:r>
              <a:rPr lang="en-US" sz="1600" b="1">
                <a:solidFill>
                  <a:schemeClr val="tx2"/>
                </a:solidFill>
              </a:rPr>
              <a:t>Presented by:</a:t>
            </a:r>
          </a:p>
          <a:p>
            <a:pPr eaLnBrk="1" hangingPunct="1">
              <a:lnSpc>
                <a:spcPct val="80000"/>
              </a:lnSpc>
              <a:defRPr/>
            </a:pPr>
            <a:r>
              <a:rPr lang="en-US" sz="2000" b="1">
                <a:solidFill>
                  <a:schemeClr val="tx2"/>
                </a:solidFill>
              </a:rPr>
              <a:t>Kwasi Afrifa</a:t>
            </a:r>
          </a:p>
          <a:p>
            <a:pPr eaLnBrk="1" hangingPunct="1">
              <a:lnSpc>
                <a:spcPct val="80000"/>
              </a:lnSpc>
              <a:defRPr/>
            </a:pPr>
            <a:r>
              <a:rPr lang="en-US" sz="1600" b="1">
                <a:solidFill>
                  <a:schemeClr val="tx2"/>
                </a:solidFill>
              </a:rPr>
              <a:t>At NPP-USA’s 2009 National Conference</a:t>
            </a:r>
          </a:p>
          <a:p>
            <a:pPr eaLnBrk="1" hangingPunct="1">
              <a:lnSpc>
                <a:spcPct val="80000"/>
              </a:lnSpc>
              <a:defRPr/>
            </a:pPr>
            <a:r>
              <a:rPr lang="en-US" sz="1600" b="1">
                <a:solidFill>
                  <a:schemeClr val="tx2"/>
                </a:solidFill>
              </a:rPr>
              <a:t>Denver, Colorado</a:t>
            </a:r>
          </a:p>
          <a:p>
            <a:pPr eaLnBrk="1" hangingPunct="1">
              <a:lnSpc>
                <a:spcPct val="80000"/>
              </a:lnSpc>
              <a:defRPr/>
            </a:pPr>
            <a:r>
              <a:rPr lang="en-US" sz="1600" b="1">
                <a:solidFill>
                  <a:schemeClr val="tx2"/>
                </a:solidFill>
              </a:rPr>
              <a:t>May 29-31, 2009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AD48807B-6D26-19A9-F868-98F1F07E7FB7}"/>
              </a:ext>
            </a:extLst>
          </p:cNvPr>
          <p:cNvSpPr>
            <a:spLocks noGrp="1" noChangeArrowheads="1"/>
          </p:cNvSpPr>
          <p:nvPr>
            <p:ph type="title"/>
          </p:nvPr>
        </p:nvSpPr>
        <p:spPr/>
        <p:txBody>
          <a:bodyPr/>
          <a:lstStyle/>
          <a:p>
            <a:pPr eaLnBrk="1" hangingPunct="1">
              <a:defRPr/>
            </a:pPr>
            <a:r>
              <a:rPr lang="en-US"/>
              <a:t>Franchise Model</a:t>
            </a:r>
          </a:p>
        </p:txBody>
      </p:sp>
      <p:sp>
        <p:nvSpPr>
          <p:cNvPr id="121859" name="Rectangle 3">
            <a:extLst>
              <a:ext uri="{FF2B5EF4-FFF2-40B4-BE49-F238E27FC236}">
                <a16:creationId xmlns:a16="http://schemas.microsoft.com/office/drawing/2014/main" id="{23262E04-8F72-43D6-79B8-7F8F6A4DBA74}"/>
              </a:ext>
            </a:extLst>
          </p:cNvPr>
          <p:cNvSpPr>
            <a:spLocks noGrp="1" noChangeArrowheads="1"/>
          </p:cNvSpPr>
          <p:nvPr>
            <p:ph type="body" idx="1"/>
          </p:nvPr>
        </p:nvSpPr>
        <p:spPr/>
        <p:txBody>
          <a:bodyPr/>
          <a:lstStyle/>
          <a:p>
            <a:pPr eaLnBrk="1" hangingPunct="1">
              <a:defRPr/>
            </a:pPr>
            <a:r>
              <a:rPr lang="en-US"/>
              <a:t>Bottom-Up Approach</a:t>
            </a:r>
          </a:p>
        </p:txBody>
      </p:sp>
      <p:sp>
        <p:nvSpPr>
          <p:cNvPr id="12292" name="Line 4">
            <a:extLst>
              <a:ext uri="{FF2B5EF4-FFF2-40B4-BE49-F238E27FC236}">
                <a16:creationId xmlns:a16="http://schemas.microsoft.com/office/drawing/2014/main" id="{D26105C3-9BF0-CE01-F803-CFCB2C9292C4}"/>
              </a:ext>
            </a:extLst>
          </p:cNvPr>
          <p:cNvSpPr>
            <a:spLocks noChangeShapeType="1"/>
          </p:cNvSpPr>
          <p:nvPr/>
        </p:nvSpPr>
        <p:spPr bwMode="auto">
          <a:xfrm>
            <a:off x="2667000" y="3352800"/>
            <a:ext cx="4191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93" name="Line 5">
            <a:extLst>
              <a:ext uri="{FF2B5EF4-FFF2-40B4-BE49-F238E27FC236}">
                <a16:creationId xmlns:a16="http://schemas.microsoft.com/office/drawing/2014/main" id="{D7E12D6F-7869-AA32-D6A3-48AAE5273C84}"/>
              </a:ext>
            </a:extLst>
          </p:cNvPr>
          <p:cNvSpPr>
            <a:spLocks noChangeShapeType="1"/>
          </p:cNvSpPr>
          <p:nvPr/>
        </p:nvSpPr>
        <p:spPr bwMode="auto">
          <a:xfrm>
            <a:off x="2819400" y="3429000"/>
            <a:ext cx="167640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94" name="Line 6">
            <a:extLst>
              <a:ext uri="{FF2B5EF4-FFF2-40B4-BE49-F238E27FC236}">
                <a16:creationId xmlns:a16="http://schemas.microsoft.com/office/drawing/2014/main" id="{37C4DAC4-F1BC-8269-ACEE-86C3EAD7B634}"/>
              </a:ext>
            </a:extLst>
          </p:cNvPr>
          <p:cNvSpPr>
            <a:spLocks noChangeShapeType="1"/>
          </p:cNvSpPr>
          <p:nvPr/>
        </p:nvSpPr>
        <p:spPr bwMode="auto">
          <a:xfrm flipH="1">
            <a:off x="4572000" y="3429000"/>
            <a:ext cx="205740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95" name="Line 9">
            <a:extLst>
              <a:ext uri="{FF2B5EF4-FFF2-40B4-BE49-F238E27FC236}">
                <a16:creationId xmlns:a16="http://schemas.microsoft.com/office/drawing/2014/main" id="{DF7BDA8B-4608-AE6A-5B4A-99AB5685E02E}"/>
              </a:ext>
            </a:extLst>
          </p:cNvPr>
          <p:cNvSpPr>
            <a:spLocks noChangeShapeType="1"/>
          </p:cNvSpPr>
          <p:nvPr/>
        </p:nvSpPr>
        <p:spPr bwMode="auto">
          <a:xfrm flipV="1">
            <a:off x="3429000" y="4114800"/>
            <a:ext cx="25146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96" name="Line 10">
            <a:extLst>
              <a:ext uri="{FF2B5EF4-FFF2-40B4-BE49-F238E27FC236}">
                <a16:creationId xmlns:a16="http://schemas.microsoft.com/office/drawing/2014/main" id="{AD03ACF9-DE8E-DF28-6B74-B95AC44D0195}"/>
              </a:ext>
            </a:extLst>
          </p:cNvPr>
          <p:cNvSpPr>
            <a:spLocks noChangeShapeType="1"/>
          </p:cNvSpPr>
          <p:nvPr/>
        </p:nvSpPr>
        <p:spPr bwMode="auto">
          <a:xfrm flipV="1">
            <a:off x="4038600" y="4724400"/>
            <a:ext cx="1295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97" name="Oval 12">
            <a:extLst>
              <a:ext uri="{FF2B5EF4-FFF2-40B4-BE49-F238E27FC236}">
                <a16:creationId xmlns:a16="http://schemas.microsoft.com/office/drawing/2014/main" id="{7C9A3F12-C3B3-01F6-FB65-211B7DD7DB50}"/>
              </a:ext>
            </a:extLst>
          </p:cNvPr>
          <p:cNvSpPr>
            <a:spLocks noChangeArrowheads="1"/>
          </p:cNvSpPr>
          <p:nvPr/>
        </p:nvSpPr>
        <p:spPr bwMode="auto">
          <a:xfrm>
            <a:off x="4191000" y="3657600"/>
            <a:ext cx="1295400" cy="7620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hlink"/>
              </a:buClr>
              <a:buSzPct val="65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en-US" altLang="en-US" sz="1800" b="1"/>
              <a:t>Basic Organizational Unit</a:t>
            </a:r>
          </a:p>
          <a:p>
            <a:pPr algn="ctr">
              <a:spcBef>
                <a:spcPct val="0"/>
              </a:spcBef>
              <a:buClrTx/>
              <a:buSzTx/>
              <a:buFontTx/>
              <a:buNone/>
            </a:pPr>
            <a:r>
              <a:rPr lang="en-US" altLang="en-US" sz="1800" b="1"/>
              <a:t>Electoral District Association</a:t>
            </a:r>
          </a:p>
        </p:txBody>
      </p:sp>
      <p:sp>
        <p:nvSpPr>
          <p:cNvPr id="12298" name="Oval 13">
            <a:extLst>
              <a:ext uri="{FF2B5EF4-FFF2-40B4-BE49-F238E27FC236}">
                <a16:creationId xmlns:a16="http://schemas.microsoft.com/office/drawing/2014/main" id="{E01A6485-ACD1-6582-5851-2FFA2A8CD3DD}"/>
              </a:ext>
            </a:extLst>
          </p:cNvPr>
          <p:cNvSpPr>
            <a:spLocks noChangeArrowheads="1"/>
          </p:cNvSpPr>
          <p:nvPr/>
        </p:nvSpPr>
        <p:spPr bwMode="auto">
          <a:xfrm>
            <a:off x="4191000" y="4343400"/>
            <a:ext cx="609600" cy="7620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hlink"/>
              </a:buClr>
              <a:buSzPct val="65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en-US" altLang="en-US" sz="1800" b="1"/>
              <a:t>Fundamental Unit</a:t>
            </a:r>
          </a:p>
        </p:txBody>
      </p:sp>
      <p:sp>
        <p:nvSpPr>
          <p:cNvPr id="12299" name="Oval 14">
            <a:extLst>
              <a:ext uri="{FF2B5EF4-FFF2-40B4-BE49-F238E27FC236}">
                <a16:creationId xmlns:a16="http://schemas.microsoft.com/office/drawing/2014/main" id="{25F0B921-BAA1-EEEB-B799-755C8B4E6EE9}"/>
              </a:ext>
            </a:extLst>
          </p:cNvPr>
          <p:cNvSpPr>
            <a:spLocks noChangeArrowheads="1"/>
          </p:cNvSpPr>
          <p:nvPr/>
        </p:nvSpPr>
        <p:spPr bwMode="auto">
          <a:xfrm>
            <a:off x="4267200" y="4953000"/>
            <a:ext cx="381000" cy="7620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hlink"/>
              </a:buClr>
              <a:buSzPct val="65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en-US" altLang="en-US" sz="1800" b="1"/>
              <a:t>Intermediary Organizational Elements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C4624035-B41C-5A1D-D423-87DE97618155}"/>
              </a:ext>
            </a:extLst>
          </p:cNvPr>
          <p:cNvSpPr>
            <a:spLocks noGrp="1" noChangeArrowheads="1"/>
          </p:cNvSpPr>
          <p:nvPr>
            <p:ph type="title"/>
          </p:nvPr>
        </p:nvSpPr>
        <p:spPr/>
        <p:txBody>
          <a:bodyPr/>
          <a:lstStyle/>
          <a:p>
            <a:pPr eaLnBrk="1" hangingPunct="1">
              <a:defRPr/>
            </a:pPr>
            <a:r>
              <a:rPr lang="en-US" b="1"/>
              <a:t>Franchise</a:t>
            </a:r>
            <a:br>
              <a:rPr lang="en-US" b="1"/>
            </a:br>
            <a:r>
              <a:rPr lang="en-US" sz="3200" b="1"/>
              <a:t>Central Organization</a:t>
            </a:r>
          </a:p>
        </p:txBody>
      </p:sp>
      <p:sp>
        <p:nvSpPr>
          <p:cNvPr id="124931" name="Rectangle 3">
            <a:extLst>
              <a:ext uri="{FF2B5EF4-FFF2-40B4-BE49-F238E27FC236}">
                <a16:creationId xmlns:a16="http://schemas.microsoft.com/office/drawing/2014/main" id="{4863FF44-B657-704C-90DF-9727F0B391F9}"/>
              </a:ext>
            </a:extLst>
          </p:cNvPr>
          <p:cNvSpPr>
            <a:spLocks noGrp="1" noChangeArrowheads="1"/>
          </p:cNvSpPr>
          <p:nvPr>
            <p:ph type="body" idx="1"/>
          </p:nvPr>
        </p:nvSpPr>
        <p:spPr/>
        <p:txBody>
          <a:bodyPr/>
          <a:lstStyle/>
          <a:p>
            <a:pPr eaLnBrk="1" hangingPunct="1">
              <a:lnSpc>
                <a:spcPct val="80000"/>
              </a:lnSpc>
              <a:defRPr/>
            </a:pPr>
            <a:r>
              <a:rPr lang="en-US" sz="2000" b="1"/>
              <a:t>Set centralized organizational policy</a:t>
            </a:r>
          </a:p>
          <a:p>
            <a:pPr eaLnBrk="1" hangingPunct="1">
              <a:lnSpc>
                <a:spcPct val="80000"/>
              </a:lnSpc>
              <a:defRPr/>
            </a:pPr>
            <a:r>
              <a:rPr lang="en-US" sz="2000" b="1"/>
              <a:t>Coordinate operations of affiliates</a:t>
            </a:r>
          </a:p>
          <a:p>
            <a:pPr eaLnBrk="1" hangingPunct="1">
              <a:lnSpc>
                <a:spcPct val="80000"/>
              </a:lnSpc>
              <a:defRPr/>
            </a:pPr>
            <a:r>
              <a:rPr lang="en-US" sz="2000" b="1"/>
              <a:t>Maximize the efficiencies of scale and standardization </a:t>
            </a:r>
          </a:p>
          <a:p>
            <a:pPr eaLnBrk="1" hangingPunct="1">
              <a:lnSpc>
                <a:spcPct val="80000"/>
              </a:lnSpc>
              <a:defRPr/>
            </a:pPr>
            <a:r>
              <a:rPr lang="en-US" sz="2000" b="1"/>
              <a:t>Exploit advantages of local participation in operations and delivery of an organization’s product</a:t>
            </a:r>
          </a:p>
          <a:p>
            <a:pPr eaLnBrk="1" hangingPunct="1">
              <a:lnSpc>
                <a:spcPct val="80000"/>
              </a:lnSpc>
              <a:defRPr/>
            </a:pPr>
            <a:r>
              <a:rPr lang="en-US" sz="2000" b="1"/>
              <a:t>Central organization operate under established brand, determines the product and set standards for production and labelling</a:t>
            </a:r>
          </a:p>
          <a:p>
            <a:pPr eaLnBrk="1" hangingPunct="1">
              <a:lnSpc>
                <a:spcPct val="80000"/>
              </a:lnSpc>
              <a:defRPr/>
            </a:pPr>
            <a:r>
              <a:rPr lang="en-US" sz="2000" b="1"/>
              <a:t>Designs and manages mass marketing and advertising strategies</a:t>
            </a:r>
          </a:p>
          <a:p>
            <a:pPr eaLnBrk="1" hangingPunct="1">
              <a:lnSpc>
                <a:spcPct val="80000"/>
              </a:lnSpc>
              <a:defRPr/>
            </a:pPr>
            <a:r>
              <a:rPr lang="en-US" sz="2000" b="1"/>
              <a:t>Provides management help and training</a:t>
            </a:r>
          </a:p>
          <a:p>
            <a:pPr eaLnBrk="1" hangingPunct="1">
              <a:lnSpc>
                <a:spcPct val="80000"/>
              </a:lnSpc>
              <a:defRPr/>
            </a:pPr>
            <a:r>
              <a:rPr lang="en-US" sz="2000" b="1"/>
              <a:t>Arranges for supplies needed by local outlets</a:t>
            </a:r>
          </a:p>
          <a:p>
            <a:pPr eaLnBrk="1" hangingPunct="1">
              <a:lnSpc>
                <a:spcPct val="80000"/>
              </a:lnSpc>
              <a:defRPr/>
            </a:pPr>
            <a:endParaRPr lang="en-US" sz="2000" b="1" i="1"/>
          </a:p>
          <a:p>
            <a:pPr eaLnBrk="1" hangingPunct="1">
              <a:lnSpc>
                <a:spcPct val="80000"/>
              </a:lnSpc>
              <a:defRPr/>
            </a:pPr>
            <a:endParaRPr lang="en-US" sz="2000" b="1"/>
          </a:p>
          <a:p>
            <a:pPr eaLnBrk="1" hangingPunct="1">
              <a:lnSpc>
                <a:spcPct val="80000"/>
              </a:lnSpc>
              <a:defRPr/>
            </a:pPr>
            <a:endParaRPr lang="en-US" sz="2000" b="1"/>
          </a:p>
          <a:p>
            <a:pPr eaLnBrk="1" hangingPunct="1">
              <a:lnSpc>
                <a:spcPct val="80000"/>
              </a:lnSpc>
              <a:defRPr/>
            </a:pPr>
            <a:endParaRPr lang="en-US" sz="2000" b="1"/>
          </a:p>
          <a:p>
            <a:pPr eaLnBrk="1" hangingPunct="1">
              <a:lnSpc>
                <a:spcPct val="80000"/>
              </a:lnSpc>
              <a:defRPr/>
            </a:pPr>
            <a:endParaRPr lang="en-US" sz="2000" b="1"/>
          </a:p>
          <a:p>
            <a:pPr eaLnBrk="1" hangingPunct="1">
              <a:lnSpc>
                <a:spcPct val="80000"/>
              </a:lnSpc>
              <a:defRPr/>
            </a:pPr>
            <a:endParaRPr lang="en-US" sz="2000" b="1"/>
          </a:p>
          <a:p>
            <a:pPr eaLnBrk="1" hangingPunct="1">
              <a:lnSpc>
                <a:spcPct val="80000"/>
              </a:lnSpc>
              <a:defRPr/>
            </a:pPr>
            <a:endParaRPr lang="en-US" sz="2000" b="1"/>
          </a:p>
          <a:p>
            <a:pPr eaLnBrk="1" hangingPunct="1">
              <a:lnSpc>
                <a:spcPct val="80000"/>
              </a:lnSpc>
              <a:defRPr/>
            </a:pPr>
            <a:endParaRPr lang="en-US" sz="2000" b="1"/>
          </a:p>
          <a:p>
            <a:pPr eaLnBrk="1" hangingPunct="1">
              <a:lnSpc>
                <a:spcPct val="80000"/>
              </a:lnSpc>
              <a:defRPr/>
            </a:pPr>
            <a:endParaRPr lang="en-US" sz="2000"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E44C9498-572E-D234-45D5-F09F18E149AF}"/>
              </a:ext>
            </a:extLst>
          </p:cNvPr>
          <p:cNvSpPr>
            <a:spLocks noGrp="1" noChangeArrowheads="1"/>
          </p:cNvSpPr>
          <p:nvPr>
            <p:ph type="title"/>
          </p:nvPr>
        </p:nvSpPr>
        <p:spPr/>
        <p:txBody>
          <a:bodyPr/>
          <a:lstStyle/>
          <a:p>
            <a:pPr eaLnBrk="1" hangingPunct="1">
              <a:defRPr/>
            </a:pPr>
            <a:r>
              <a:rPr lang="en-US" sz="4000"/>
              <a:t>Relationship b/n Central &amp; Local Franchises</a:t>
            </a:r>
          </a:p>
        </p:txBody>
      </p:sp>
      <p:sp>
        <p:nvSpPr>
          <p:cNvPr id="129027" name="Rectangle 3">
            <a:extLst>
              <a:ext uri="{FF2B5EF4-FFF2-40B4-BE49-F238E27FC236}">
                <a16:creationId xmlns:a16="http://schemas.microsoft.com/office/drawing/2014/main" id="{D659C091-DE40-023E-6ACD-B2A0D9BDD5AE}"/>
              </a:ext>
            </a:extLst>
          </p:cNvPr>
          <p:cNvSpPr>
            <a:spLocks noGrp="1" noChangeArrowheads="1"/>
          </p:cNvSpPr>
          <p:nvPr>
            <p:ph type="body" idx="1"/>
          </p:nvPr>
        </p:nvSpPr>
        <p:spPr/>
        <p:txBody>
          <a:bodyPr/>
          <a:lstStyle/>
          <a:p>
            <a:pPr eaLnBrk="1" hangingPunct="1">
              <a:lnSpc>
                <a:spcPct val="80000"/>
              </a:lnSpc>
              <a:defRPr/>
            </a:pPr>
            <a:r>
              <a:rPr lang="en-US" sz="1800" b="1" i="1" u="sng"/>
              <a:t>Relationship between central Org.</a:t>
            </a:r>
            <a:r>
              <a:rPr lang="en-US" sz="1800" b="1"/>
              <a:t> and local franchises: varies; large and rich or important units may well have a level of independence</a:t>
            </a:r>
          </a:p>
          <a:p>
            <a:pPr eaLnBrk="1" hangingPunct="1">
              <a:lnSpc>
                <a:spcPct val="80000"/>
              </a:lnSpc>
              <a:defRPr/>
            </a:pPr>
            <a:r>
              <a:rPr lang="en-US" sz="1800" b="1"/>
              <a:t>Others may be fully owned by the central organizations</a:t>
            </a:r>
          </a:p>
          <a:p>
            <a:pPr eaLnBrk="1" hangingPunct="1">
              <a:lnSpc>
                <a:spcPct val="80000"/>
              </a:lnSpc>
              <a:defRPr/>
            </a:pPr>
            <a:r>
              <a:rPr lang="en-US" sz="1800" b="1"/>
              <a:t>Franchise systems can be centralized, federalized, decentralized, based on the efficiencies, philosophies of the org. </a:t>
            </a:r>
          </a:p>
          <a:p>
            <a:pPr eaLnBrk="1" hangingPunct="1">
              <a:lnSpc>
                <a:spcPct val="80000"/>
              </a:lnSpc>
              <a:defRPr/>
            </a:pPr>
            <a:r>
              <a:rPr lang="en-US" sz="1800" b="1"/>
              <a:t>Inevitably, there will be friction between the parts as each tries to influence others to its advantage</a:t>
            </a:r>
          </a:p>
          <a:p>
            <a:pPr eaLnBrk="1" hangingPunct="1">
              <a:lnSpc>
                <a:spcPct val="80000"/>
              </a:lnSpc>
              <a:defRPr/>
            </a:pPr>
            <a:r>
              <a:rPr lang="en-US" sz="1800" b="1"/>
              <a:t>Detailed franchise contracts spells out structure of relationship; and institutionalized rules; autonomy; and mutual independence</a:t>
            </a:r>
          </a:p>
          <a:p>
            <a:pPr eaLnBrk="1" hangingPunct="1">
              <a:lnSpc>
                <a:spcPct val="80000"/>
              </a:lnSpc>
              <a:defRPr/>
            </a:pPr>
            <a:r>
              <a:rPr lang="en-US" sz="1800" b="1"/>
              <a:t>Central org can penalize local affiliates if they fail standards</a:t>
            </a:r>
          </a:p>
          <a:p>
            <a:pPr eaLnBrk="1" hangingPunct="1">
              <a:lnSpc>
                <a:spcPct val="80000"/>
              </a:lnSpc>
              <a:defRPr/>
            </a:pPr>
            <a:r>
              <a:rPr lang="en-US" sz="1800" b="1"/>
              <a:t>Provide mechanisms for locals to hold central org. to its policies</a:t>
            </a:r>
          </a:p>
          <a:p>
            <a:pPr eaLnBrk="1" hangingPunct="1">
              <a:lnSpc>
                <a:spcPct val="80000"/>
              </a:lnSpc>
              <a:defRPr/>
            </a:pPr>
            <a:endParaRPr lang="en-US"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a:extLst>
              <a:ext uri="{FF2B5EF4-FFF2-40B4-BE49-F238E27FC236}">
                <a16:creationId xmlns:a16="http://schemas.microsoft.com/office/drawing/2014/main" id="{BF26025A-B491-BBD6-A49C-66B863A09AA4}"/>
              </a:ext>
            </a:extLst>
          </p:cNvPr>
          <p:cNvSpPr>
            <a:spLocks noGrp="1" noChangeArrowheads="1"/>
          </p:cNvSpPr>
          <p:nvPr>
            <p:ph type="title"/>
          </p:nvPr>
        </p:nvSpPr>
        <p:spPr/>
        <p:txBody>
          <a:bodyPr/>
          <a:lstStyle/>
          <a:p>
            <a:pPr eaLnBrk="1" hangingPunct="1">
              <a:defRPr/>
            </a:pPr>
            <a:r>
              <a:rPr lang="en-US"/>
              <a:t>Advantages</a:t>
            </a:r>
          </a:p>
        </p:txBody>
      </p:sp>
      <p:sp>
        <p:nvSpPr>
          <p:cNvPr id="130051" name="Rectangle 3">
            <a:extLst>
              <a:ext uri="{FF2B5EF4-FFF2-40B4-BE49-F238E27FC236}">
                <a16:creationId xmlns:a16="http://schemas.microsoft.com/office/drawing/2014/main" id="{148A8907-4C44-CD36-14B3-E074300D42DE}"/>
              </a:ext>
            </a:extLst>
          </p:cNvPr>
          <p:cNvSpPr>
            <a:spLocks noGrp="1" noChangeArrowheads="1"/>
          </p:cNvSpPr>
          <p:nvPr>
            <p:ph type="body" idx="1"/>
          </p:nvPr>
        </p:nvSpPr>
        <p:spPr/>
        <p:txBody>
          <a:bodyPr/>
          <a:lstStyle/>
          <a:p>
            <a:pPr eaLnBrk="1" hangingPunct="1">
              <a:lnSpc>
                <a:spcPct val="80000"/>
              </a:lnSpc>
              <a:defRPr/>
            </a:pPr>
            <a:r>
              <a:rPr lang="en-US" sz="2000" b="1"/>
              <a:t>In Principle: franchises are flexible, adaptable, produce reliable, identifiable product consumers can count on, leadership free to make decisions about products lines and target markets, attract local investment, generate grassroots participants with an incentive to build and maintain an effective org. </a:t>
            </a:r>
          </a:p>
          <a:p>
            <a:pPr eaLnBrk="1" hangingPunct="1">
              <a:lnSpc>
                <a:spcPct val="80000"/>
              </a:lnSpc>
              <a:defRPr/>
            </a:pPr>
            <a:r>
              <a:rPr lang="en-US" sz="2000" b="1"/>
              <a:t>Attuned to local community’s perspective, practices and demands than those in remote headquarters; attracting support in volatile competitive environments. </a:t>
            </a:r>
          </a:p>
          <a:p>
            <a:pPr eaLnBrk="1" hangingPunct="1">
              <a:lnSpc>
                <a:spcPct val="80000"/>
              </a:lnSpc>
              <a:defRPr/>
            </a:pPr>
            <a:r>
              <a:rPr lang="en-US" sz="2000" b="1"/>
              <a:t>Individual franchises can test market products innovation and delivery services, providing valuable ground-level feedback to the center. </a:t>
            </a:r>
          </a:p>
          <a:p>
            <a:pPr eaLnBrk="1" hangingPunct="1">
              <a:lnSpc>
                <a:spcPct val="80000"/>
              </a:lnSpc>
              <a:defRPr/>
            </a:pPr>
            <a:endParaRPr lang="en-US" sz="2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a:extLst>
              <a:ext uri="{FF2B5EF4-FFF2-40B4-BE49-F238E27FC236}">
                <a16:creationId xmlns:a16="http://schemas.microsoft.com/office/drawing/2014/main" id="{6A1543B6-9E0B-8FE4-A945-15BA551AB99B}"/>
              </a:ext>
            </a:extLst>
          </p:cNvPr>
          <p:cNvSpPr>
            <a:spLocks noGrp="1" noChangeArrowheads="1"/>
          </p:cNvSpPr>
          <p:nvPr>
            <p:ph type="title"/>
          </p:nvPr>
        </p:nvSpPr>
        <p:spPr/>
        <p:txBody>
          <a:bodyPr/>
          <a:lstStyle/>
          <a:p>
            <a:pPr eaLnBrk="1" hangingPunct="1">
              <a:defRPr/>
            </a:pPr>
            <a:r>
              <a:rPr lang="en-US"/>
              <a:t>Franchise cont’d</a:t>
            </a:r>
          </a:p>
        </p:txBody>
      </p:sp>
      <p:sp>
        <p:nvSpPr>
          <p:cNvPr id="125955" name="Rectangle 3">
            <a:extLst>
              <a:ext uri="{FF2B5EF4-FFF2-40B4-BE49-F238E27FC236}">
                <a16:creationId xmlns:a16="http://schemas.microsoft.com/office/drawing/2014/main" id="{1762D664-5692-7E73-854F-B36EA5DC0569}"/>
              </a:ext>
            </a:extLst>
          </p:cNvPr>
          <p:cNvSpPr>
            <a:spLocks noGrp="1" noChangeArrowheads="1"/>
          </p:cNvSpPr>
          <p:nvPr>
            <p:ph type="body" idx="1"/>
          </p:nvPr>
        </p:nvSpPr>
        <p:spPr/>
        <p:txBody>
          <a:bodyPr/>
          <a:lstStyle/>
          <a:p>
            <a:pPr eaLnBrk="1" hangingPunct="1">
              <a:lnSpc>
                <a:spcPct val="90000"/>
              </a:lnSpc>
              <a:defRPr/>
            </a:pPr>
            <a:r>
              <a:rPr lang="en-US"/>
              <a:t>Individual franchises exist to deliver the product to local market</a:t>
            </a:r>
          </a:p>
          <a:p>
            <a:pPr eaLnBrk="1" hangingPunct="1">
              <a:lnSpc>
                <a:spcPct val="90000"/>
              </a:lnSpc>
              <a:defRPr/>
            </a:pPr>
            <a:r>
              <a:rPr lang="en-US"/>
              <a:t>They invest local resources-capital and personnel in building organization attuned to the needs and demands of the community they serve</a:t>
            </a:r>
          </a:p>
          <a:p>
            <a:pPr eaLnBrk="1" hangingPunct="1">
              <a:lnSpc>
                <a:spcPct val="90000"/>
              </a:lnSpc>
              <a:defRPr/>
            </a:pPr>
            <a:r>
              <a:rPr lang="en-US"/>
              <a:t>They pre-occupied with delivering the product to their market area</a:t>
            </a:r>
          </a:p>
          <a:p>
            <a:pPr eaLnBrk="1" hangingPunct="1">
              <a:lnSpc>
                <a:spcPct val="90000"/>
              </a:lnSpc>
              <a:defRPr/>
            </a:pPr>
            <a:endParaRPr lang="en-US"/>
          </a:p>
          <a:p>
            <a:pPr eaLnBrk="1" hangingPunct="1">
              <a:lnSpc>
                <a:spcPct val="90000"/>
              </a:lnSpc>
              <a:defRPr/>
            </a:pP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C70D6BF9-9414-F084-8C6B-99F2126D9198}"/>
              </a:ext>
            </a:extLst>
          </p:cNvPr>
          <p:cNvSpPr>
            <a:spLocks noGrp="1" noChangeArrowheads="1"/>
          </p:cNvSpPr>
          <p:nvPr>
            <p:ph type="title"/>
          </p:nvPr>
        </p:nvSpPr>
        <p:spPr/>
        <p:txBody>
          <a:bodyPr/>
          <a:lstStyle/>
          <a:p>
            <a:pPr eaLnBrk="1" hangingPunct="1">
              <a:defRPr/>
            </a:pPr>
            <a:r>
              <a:rPr lang="en-US"/>
              <a:t>Intermediaries</a:t>
            </a:r>
          </a:p>
        </p:txBody>
      </p:sp>
      <p:sp>
        <p:nvSpPr>
          <p:cNvPr id="128003" name="Rectangle 3">
            <a:extLst>
              <a:ext uri="{FF2B5EF4-FFF2-40B4-BE49-F238E27FC236}">
                <a16:creationId xmlns:a16="http://schemas.microsoft.com/office/drawing/2014/main" id="{82B07381-3F85-7F9F-AC10-D1407B063E45}"/>
              </a:ext>
            </a:extLst>
          </p:cNvPr>
          <p:cNvSpPr>
            <a:spLocks noGrp="1" noChangeArrowheads="1"/>
          </p:cNvSpPr>
          <p:nvPr>
            <p:ph type="body" idx="1"/>
          </p:nvPr>
        </p:nvSpPr>
        <p:spPr/>
        <p:txBody>
          <a:bodyPr/>
          <a:lstStyle/>
          <a:p>
            <a:pPr eaLnBrk="1" hangingPunct="1">
              <a:defRPr/>
            </a:pPr>
            <a:r>
              <a:rPr lang="en-US"/>
              <a:t>Designed to both carry out specialized functions and to mitigate the inherent tensions between the center and the individual franchises’ mutual , but often competing interests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6A0600E3-3E5E-F725-AC9B-31B50ABBDED3}"/>
              </a:ext>
            </a:extLst>
          </p:cNvPr>
          <p:cNvSpPr>
            <a:spLocks noGrp="1" noChangeArrowheads="1"/>
          </p:cNvSpPr>
          <p:nvPr>
            <p:ph type="title"/>
          </p:nvPr>
        </p:nvSpPr>
        <p:spPr/>
        <p:txBody>
          <a:bodyPr/>
          <a:lstStyle/>
          <a:p>
            <a:pPr eaLnBrk="1" hangingPunct="1">
              <a:defRPr/>
            </a:pPr>
            <a:r>
              <a:rPr lang="en-US" sz="4000" b="1"/>
              <a:t>Political Parties’ </a:t>
            </a:r>
            <a:br>
              <a:rPr lang="en-US" sz="4000" b="1"/>
            </a:br>
            <a:r>
              <a:rPr lang="en-US" sz="4000" b="1"/>
              <a:t>Franchise Structure</a:t>
            </a:r>
          </a:p>
        </p:txBody>
      </p:sp>
      <p:sp>
        <p:nvSpPr>
          <p:cNvPr id="122883" name="Rectangle 3">
            <a:extLst>
              <a:ext uri="{FF2B5EF4-FFF2-40B4-BE49-F238E27FC236}">
                <a16:creationId xmlns:a16="http://schemas.microsoft.com/office/drawing/2014/main" id="{E6E8045C-FB67-FF43-8956-C0D26DD179AB}"/>
              </a:ext>
            </a:extLst>
          </p:cNvPr>
          <p:cNvSpPr>
            <a:spLocks noGrp="1" noChangeArrowheads="1"/>
          </p:cNvSpPr>
          <p:nvPr>
            <p:ph type="body" idx="1"/>
          </p:nvPr>
        </p:nvSpPr>
        <p:spPr/>
        <p:txBody>
          <a:bodyPr/>
          <a:lstStyle/>
          <a:p>
            <a:pPr eaLnBrk="1" hangingPunct="1">
              <a:lnSpc>
                <a:spcPct val="90000"/>
              </a:lnSpc>
              <a:defRPr/>
            </a:pPr>
            <a:r>
              <a:rPr lang="en-US" b="1"/>
              <a:t>Electoral District</a:t>
            </a:r>
            <a:r>
              <a:rPr lang="en-US"/>
              <a:t> </a:t>
            </a:r>
            <a:r>
              <a:rPr lang="en-US" b="1"/>
              <a:t>Association</a:t>
            </a:r>
            <a:r>
              <a:rPr lang="en-US"/>
              <a:t>-</a:t>
            </a:r>
            <a:r>
              <a:rPr lang="en-US" sz="2800"/>
              <a:t>Constituency Party, </a:t>
            </a:r>
          </a:p>
          <a:p>
            <a:pPr eaLnBrk="1" hangingPunct="1">
              <a:lnSpc>
                <a:spcPct val="90000"/>
              </a:lnSpc>
              <a:defRPr/>
            </a:pPr>
            <a:r>
              <a:rPr lang="en-US" sz="2800" b="1"/>
              <a:t>Fundamental Element-</a:t>
            </a:r>
            <a:r>
              <a:rPr lang="en-US" sz="2800"/>
              <a:t> Party’s Parliamentary Caucus </a:t>
            </a:r>
          </a:p>
          <a:p>
            <a:pPr eaLnBrk="1" hangingPunct="1">
              <a:lnSpc>
                <a:spcPct val="90000"/>
              </a:lnSpc>
              <a:defRPr/>
            </a:pPr>
            <a:r>
              <a:rPr lang="en-US" sz="2800" b="1"/>
              <a:t>Intermediary Organizational Element-</a:t>
            </a:r>
            <a:r>
              <a:rPr lang="en-US" sz="2800"/>
              <a:t>National Executive; Delegated Convention; Regional Executives; Council of Local Executives; National Staff; affiliated elements (students, unions, churches) </a:t>
            </a:r>
          </a:p>
          <a:p>
            <a:pPr eaLnBrk="1" hangingPunct="1">
              <a:lnSpc>
                <a:spcPct val="90000"/>
              </a:lnSpc>
              <a:defRPr/>
            </a:pPr>
            <a:endParaRPr 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6CE6FB80-1EB2-FF94-EA73-919BA4852684}"/>
              </a:ext>
            </a:extLst>
          </p:cNvPr>
          <p:cNvSpPr>
            <a:spLocks noGrp="1" noChangeArrowheads="1"/>
          </p:cNvSpPr>
          <p:nvPr>
            <p:ph type="title"/>
          </p:nvPr>
        </p:nvSpPr>
        <p:spPr/>
        <p:txBody>
          <a:bodyPr/>
          <a:lstStyle/>
          <a:p>
            <a:pPr eaLnBrk="1" hangingPunct="1">
              <a:defRPr/>
            </a:pPr>
            <a:r>
              <a:rPr lang="en-US" b="1"/>
              <a:t>Constituent Association</a:t>
            </a:r>
          </a:p>
        </p:txBody>
      </p:sp>
      <p:sp>
        <p:nvSpPr>
          <p:cNvPr id="123907" name="Rectangle 3">
            <a:extLst>
              <a:ext uri="{FF2B5EF4-FFF2-40B4-BE49-F238E27FC236}">
                <a16:creationId xmlns:a16="http://schemas.microsoft.com/office/drawing/2014/main" id="{8C4F088A-3805-138E-C017-442413A0410C}"/>
              </a:ext>
            </a:extLst>
          </p:cNvPr>
          <p:cNvSpPr>
            <a:spLocks noGrp="1" noChangeArrowheads="1"/>
          </p:cNvSpPr>
          <p:nvPr>
            <p:ph type="body" idx="1"/>
          </p:nvPr>
        </p:nvSpPr>
        <p:spPr/>
        <p:txBody>
          <a:bodyPr/>
          <a:lstStyle/>
          <a:p>
            <a:pPr eaLnBrk="1" hangingPunct="1">
              <a:defRPr/>
            </a:pPr>
            <a:r>
              <a:rPr lang="en-US"/>
              <a:t>“The worth of a state, in the long-run run, is the worth of the worth of the individuals composing it.” </a:t>
            </a:r>
            <a:r>
              <a:rPr lang="en-US" i="1"/>
              <a:t>John Stuart Mills</a:t>
            </a:r>
            <a:r>
              <a:rPr lang="en-US"/>
              <a:t>  </a:t>
            </a:r>
          </a:p>
          <a:p>
            <a:pPr eaLnBrk="1" hangingPunct="1">
              <a:defRPr/>
            </a:pP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26F1B428-A51A-4906-DC4C-39B25C0213BD}"/>
              </a:ext>
            </a:extLst>
          </p:cNvPr>
          <p:cNvSpPr>
            <a:spLocks noGrp="1" noChangeArrowheads="1"/>
          </p:cNvSpPr>
          <p:nvPr>
            <p:ph type="title"/>
          </p:nvPr>
        </p:nvSpPr>
        <p:spPr/>
        <p:txBody>
          <a:bodyPr/>
          <a:lstStyle/>
          <a:p>
            <a:pPr algn="l" eaLnBrk="1" hangingPunct="1">
              <a:defRPr/>
            </a:pPr>
            <a:r>
              <a:rPr lang="en-US" sz="3600"/>
              <a:t>Problems of electoral democracy</a:t>
            </a:r>
          </a:p>
        </p:txBody>
      </p:sp>
      <p:sp>
        <p:nvSpPr>
          <p:cNvPr id="91139" name="Rectangle 3">
            <a:extLst>
              <a:ext uri="{FF2B5EF4-FFF2-40B4-BE49-F238E27FC236}">
                <a16:creationId xmlns:a16="http://schemas.microsoft.com/office/drawing/2014/main" id="{9AA9782A-F28F-C2A9-F7ED-DD5138571A4A}"/>
              </a:ext>
            </a:extLst>
          </p:cNvPr>
          <p:cNvSpPr>
            <a:spLocks noGrp="1" noChangeArrowheads="1"/>
          </p:cNvSpPr>
          <p:nvPr>
            <p:ph type="body" idx="1"/>
          </p:nvPr>
        </p:nvSpPr>
        <p:spPr/>
        <p:txBody>
          <a:bodyPr/>
          <a:lstStyle/>
          <a:p>
            <a:pPr eaLnBrk="1" hangingPunct="1">
              <a:buFont typeface="Wingdings" pitchFamily="2" charset="2"/>
              <a:buNone/>
              <a:defRPr/>
            </a:pPr>
            <a:r>
              <a:rPr lang="en-US">
                <a:solidFill>
                  <a:srgbClr val="FF0066"/>
                </a:solidFill>
              </a:rPr>
              <a:t>The politicians’ problems:</a:t>
            </a:r>
            <a:br>
              <a:rPr lang="en-US">
                <a:solidFill>
                  <a:srgbClr val="FF0066"/>
                </a:solidFill>
              </a:rPr>
            </a:br>
            <a:endParaRPr lang="en-US">
              <a:solidFill>
                <a:srgbClr val="FF0066"/>
              </a:solidFill>
            </a:endParaRPr>
          </a:p>
          <a:p>
            <a:pPr eaLnBrk="1" hangingPunct="1">
              <a:buFontTx/>
              <a:buChar char="•"/>
              <a:defRPr/>
            </a:pPr>
            <a:r>
              <a:rPr lang="en-US" sz="3000" i="1"/>
              <a:t>Assemble an electoral support base</a:t>
            </a:r>
          </a:p>
          <a:p>
            <a:pPr eaLnBrk="1" hangingPunct="1">
              <a:buFontTx/>
              <a:buChar char="•"/>
              <a:defRPr/>
            </a:pPr>
            <a:r>
              <a:rPr lang="en-US" sz="3000" i="1"/>
              <a:t>Coordinate legislative action</a:t>
            </a:r>
          </a:p>
          <a:p>
            <a:pPr eaLnBrk="1" hangingPunct="1">
              <a:buFontTx/>
              <a:buChar char="•"/>
              <a:defRPr/>
            </a:pPr>
            <a:r>
              <a:rPr lang="en-US" sz="3000" i="1"/>
              <a:t>Define the public agenda</a:t>
            </a:r>
          </a:p>
          <a:p>
            <a:pPr eaLnBrk="1" hangingPunct="1">
              <a:buFontTx/>
              <a:buChar char="•"/>
              <a:defRPr/>
            </a:pPr>
            <a:r>
              <a:rPr lang="en-US" sz="3000" i="1"/>
              <a:t>Organize the government &amp; manage its activity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5E363989-DF38-4554-5173-88A23E899BDC}"/>
              </a:ext>
            </a:extLst>
          </p:cNvPr>
          <p:cNvSpPr>
            <a:spLocks noGrp="1" noChangeArrowheads="1"/>
          </p:cNvSpPr>
          <p:nvPr>
            <p:ph type="title"/>
          </p:nvPr>
        </p:nvSpPr>
        <p:spPr/>
        <p:txBody>
          <a:bodyPr/>
          <a:lstStyle/>
          <a:p>
            <a:pPr algn="l" eaLnBrk="1" hangingPunct="1">
              <a:defRPr/>
            </a:pPr>
            <a:r>
              <a:rPr lang="en-US" sz="3600"/>
              <a:t>Problems of electoral democracy</a:t>
            </a:r>
          </a:p>
        </p:txBody>
      </p:sp>
      <p:sp>
        <p:nvSpPr>
          <p:cNvPr id="92163" name="Rectangle 3">
            <a:extLst>
              <a:ext uri="{FF2B5EF4-FFF2-40B4-BE49-F238E27FC236}">
                <a16:creationId xmlns:a16="http://schemas.microsoft.com/office/drawing/2014/main" id="{357B78A2-2EC0-EE9C-B7DC-CDB394CDF2B8}"/>
              </a:ext>
            </a:extLst>
          </p:cNvPr>
          <p:cNvSpPr>
            <a:spLocks noGrp="1" noChangeArrowheads="1"/>
          </p:cNvSpPr>
          <p:nvPr>
            <p:ph type="body" idx="1"/>
          </p:nvPr>
        </p:nvSpPr>
        <p:spPr/>
        <p:txBody>
          <a:bodyPr/>
          <a:lstStyle/>
          <a:p>
            <a:pPr eaLnBrk="1" hangingPunct="1">
              <a:buFont typeface="Wingdings" pitchFamily="2" charset="2"/>
              <a:buNone/>
              <a:defRPr/>
            </a:pPr>
            <a:r>
              <a:rPr lang="en-US">
                <a:solidFill>
                  <a:srgbClr val="FF0066"/>
                </a:solidFill>
              </a:rPr>
              <a:t>The voters’ problems:</a:t>
            </a:r>
            <a:br>
              <a:rPr lang="en-US">
                <a:solidFill>
                  <a:srgbClr val="FF0066"/>
                </a:solidFill>
              </a:rPr>
            </a:br>
            <a:endParaRPr lang="en-US">
              <a:solidFill>
                <a:srgbClr val="FF0066"/>
              </a:solidFill>
            </a:endParaRPr>
          </a:p>
          <a:p>
            <a:pPr eaLnBrk="1" hangingPunct="1">
              <a:buFontTx/>
              <a:buChar char="•"/>
              <a:defRPr/>
            </a:pPr>
            <a:r>
              <a:rPr lang="en-US" sz="3000" i="1"/>
              <a:t>Make elections collective decision-making events</a:t>
            </a:r>
          </a:p>
          <a:p>
            <a:pPr eaLnBrk="1" hangingPunct="1">
              <a:buFontTx/>
              <a:buChar char="•"/>
              <a:defRPr/>
            </a:pPr>
            <a:r>
              <a:rPr lang="en-US" sz="3000" i="1"/>
              <a:t>Recruit and train leadership</a:t>
            </a:r>
          </a:p>
          <a:p>
            <a:pPr eaLnBrk="1" hangingPunct="1">
              <a:buFontTx/>
              <a:buChar char="•"/>
              <a:defRPr/>
            </a:pPr>
            <a:r>
              <a:rPr lang="en-US" sz="3000" i="1"/>
              <a:t>Hold those in power accountable</a:t>
            </a:r>
          </a:p>
          <a:p>
            <a:pPr eaLnBrk="1" hangingPunct="1">
              <a:buFontTx/>
              <a:buChar char="•"/>
              <a:defRPr/>
            </a:pPr>
            <a:endParaRPr lang="en-US" i="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E1BB3FD5-62F0-3220-CCBF-BE48BD786CE0}"/>
              </a:ext>
            </a:extLst>
          </p:cNvPr>
          <p:cNvSpPr>
            <a:spLocks noGrp="1" noChangeArrowheads="1"/>
          </p:cNvSpPr>
          <p:nvPr>
            <p:ph type="title"/>
          </p:nvPr>
        </p:nvSpPr>
        <p:spPr/>
        <p:txBody>
          <a:bodyPr/>
          <a:lstStyle/>
          <a:p>
            <a:pPr eaLnBrk="1" hangingPunct="1">
              <a:defRPr/>
            </a:pPr>
            <a:r>
              <a:rPr lang="en-US" sz="2400" b="1"/>
              <a:t>DEMOCRATIC GOVERNANCE </a:t>
            </a:r>
            <a:br>
              <a:rPr lang="en-US" sz="2400" b="1"/>
            </a:br>
            <a:r>
              <a:rPr lang="en-US" sz="2400" b="1"/>
              <a:t>IN AFRICA</a:t>
            </a:r>
            <a:br>
              <a:rPr lang="en-US" sz="2400" b="1"/>
            </a:br>
            <a:r>
              <a:rPr lang="en-US" sz="1800" b="1"/>
              <a:t>THE CASE OF GHANA</a:t>
            </a:r>
            <a:r>
              <a:rPr lang="en-US" sz="4000"/>
              <a:t> </a:t>
            </a:r>
          </a:p>
        </p:txBody>
      </p:sp>
      <p:sp>
        <p:nvSpPr>
          <p:cNvPr id="111619" name="Rectangle 3">
            <a:extLst>
              <a:ext uri="{FF2B5EF4-FFF2-40B4-BE49-F238E27FC236}">
                <a16:creationId xmlns:a16="http://schemas.microsoft.com/office/drawing/2014/main" id="{44FBF15E-56A9-2EB9-6533-5F34B35CCDBB}"/>
              </a:ext>
            </a:extLst>
          </p:cNvPr>
          <p:cNvSpPr>
            <a:spLocks noGrp="1" noChangeArrowheads="1"/>
          </p:cNvSpPr>
          <p:nvPr>
            <p:ph type="body" idx="1"/>
          </p:nvPr>
        </p:nvSpPr>
        <p:spPr/>
        <p:txBody>
          <a:bodyPr/>
          <a:lstStyle/>
          <a:p>
            <a:pPr eaLnBrk="1" hangingPunct="1">
              <a:lnSpc>
                <a:spcPct val="80000"/>
              </a:lnSpc>
              <a:defRPr/>
            </a:pPr>
            <a:r>
              <a:rPr lang="en-GB" sz="1600" b="1"/>
              <a:t>The long-established truism that electoral reform is very uncommon, occurring only in ‘extraordinary historical circumstances’ (Nohlen 1984), seems no longer appropriate in an age of global constitutional and institutional experimentation. Electoral system design (and reform) has been high on the political agenda of a large number of countries in Africa over the past decade or so.</a:t>
            </a:r>
            <a:r>
              <a:rPr lang="en-US" sz="1600" b="1"/>
              <a:t> </a:t>
            </a:r>
          </a:p>
          <a:p>
            <a:pPr eaLnBrk="1" hangingPunct="1">
              <a:lnSpc>
                <a:spcPct val="80000"/>
              </a:lnSpc>
              <a:defRPr/>
            </a:pPr>
            <a:r>
              <a:rPr lang="en-US" sz="1600" b="1"/>
              <a:t>Growth toward Constitutionalism</a:t>
            </a:r>
          </a:p>
          <a:p>
            <a:pPr eaLnBrk="1" hangingPunct="1">
              <a:lnSpc>
                <a:spcPct val="80000"/>
              </a:lnSpc>
              <a:defRPr/>
            </a:pPr>
            <a:r>
              <a:rPr lang="en-US" sz="1600" b="1"/>
              <a:t>Democratization in Africa- 19 countries scheduled for elections in from November 2008 to 2009 </a:t>
            </a:r>
          </a:p>
          <a:p>
            <a:pPr eaLnBrk="1" hangingPunct="1">
              <a:lnSpc>
                <a:spcPct val="80000"/>
              </a:lnSpc>
              <a:defRPr/>
            </a:pPr>
            <a:r>
              <a:rPr lang="en-US" sz="1600" b="1"/>
              <a:t>Trends of democratization &amp; Challenges in Africa-  Kenya, Zimbabwe, (power-sharing) Nigeria, Zambia, Ghana, Senegal, South Africa</a:t>
            </a:r>
          </a:p>
          <a:p>
            <a:pPr eaLnBrk="1" hangingPunct="1">
              <a:lnSpc>
                <a:spcPct val="80000"/>
              </a:lnSpc>
              <a:defRPr/>
            </a:pPr>
            <a:r>
              <a:rPr lang="en-US" sz="1600" b="1"/>
              <a:t>Democratization Reversals-Madagascar, Guinea, Mauritania, Somalia</a:t>
            </a:r>
          </a:p>
          <a:p>
            <a:pPr eaLnBrk="1" hangingPunct="1">
              <a:lnSpc>
                <a:spcPct val="80000"/>
              </a:lnSpc>
              <a:defRPr/>
            </a:pPr>
            <a:r>
              <a:rPr lang="en-US" sz="1600" b="1"/>
              <a:t>Political party maturation and democratic consolidation</a:t>
            </a:r>
          </a:p>
          <a:p>
            <a:pPr eaLnBrk="1" hangingPunct="1">
              <a:lnSpc>
                <a:spcPct val="80000"/>
              </a:lnSpc>
              <a:defRPr/>
            </a:pPr>
            <a:r>
              <a:rPr lang="en-US" sz="1600" b="1"/>
              <a:t>Challenges of democratization in Africa- lack of institutionalization of parties; ethnicization of parties; political party finance; illiteracy and voter civic education, gender inequality and participation; weak civil society organizations (Unions-Social Democratic parties in Scandinavia); poverty, and corruption (party and government)</a:t>
            </a:r>
          </a:p>
          <a:p>
            <a:pPr eaLnBrk="1" hangingPunct="1">
              <a:lnSpc>
                <a:spcPct val="80000"/>
              </a:lnSpc>
              <a:defRPr/>
            </a:pPr>
            <a:r>
              <a:rPr lang="en-US" sz="1600" b="1"/>
              <a:t>Democracy and Development Linkage through promotion of governance-African Rennaisance/NEPAD</a:t>
            </a:r>
          </a:p>
          <a:p>
            <a:pPr eaLnBrk="1" hangingPunct="1">
              <a:lnSpc>
                <a:spcPct val="80000"/>
              </a:lnSpc>
              <a:defRPr/>
            </a:pPr>
            <a:r>
              <a:rPr lang="en-US" sz="1600" b="1"/>
              <a:t>The role of the Diasporas-Nationalist</a:t>
            </a:r>
          </a:p>
          <a:p>
            <a:pPr eaLnBrk="1" hangingPunct="1">
              <a:lnSpc>
                <a:spcPct val="80000"/>
              </a:lnSpc>
              <a:defRPr/>
            </a:pPr>
            <a:endParaRPr lang="en-US" sz="1600" b="1"/>
          </a:p>
          <a:p>
            <a:pPr eaLnBrk="1" hangingPunct="1">
              <a:lnSpc>
                <a:spcPct val="80000"/>
              </a:lnSpc>
              <a:defRPr/>
            </a:pPr>
            <a:endParaRPr lang="en-US" sz="1600" b="1"/>
          </a:p>
          <a:p>
            <a:pPr eaLnBrk="1" hangingPunct="1">
              <a:lnSpc>
                <a:spcPct val="80000"/>
              </a:lnSpc>
              <a:defRPr/>
            </a:pPr>
            <a:endParaRPr lang="en-US" sz="1600" b="1"/>
          </a:p>
          <a:p>
            <a:pPr eaLnBrk="1" hangingPunct="1">
              <a:lnSpc>
                <a:spcPct val="80000"/>
              </a:lnSpc>
              <a:defRPr/>
            </a:pPr>
            <a:endParaRPr lang="en-US" sz="1600"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FCD0471C-FEEF-FB88-CF15-B20050D341B5}"/>
              </a:ext>
            </a:extLst>
          </p:cNvPr>
          <p:cNvSpPr>
            <a:spLocks noGrp="1" noChangeArrowheads="1"/>
          </p:cNvSpPr>
          <p:nvPr>
            <p:ph type="title"/>
          </p:nvPr>
        </p:nvSpPr>
        <p:spPr/>
        <p:txBody>
          <a:bodyPr/>
          <a:lstStyle/>
          <a:p>
            <a:pPr algn="l" eaLnBrk="1" hangingPunct="1">
              <a:defRPr/>
            </a:pPr>
            <a:r>
              <a:rPr lang="en-US" sz="3600"/>
              <a:t>Parties as the answer</a:t>
            </a:r>
          </a:p>
        </p:txBody>
      </p:sp>
      <p:sp>
        <p:nvSpPr>
          <p:cNvPr id="93187" name="Rectangle 3">
            <a:extLst>
              <a:ext uri="{FF2B5EF4-FFF2-40B4-BE49-F238E27FC236}">
                <a16:creationId xmlns:a16="http://schemas.microsoft.com/office/drawing/2014/main" id="{B4DA163F-B4D3-FD40-CE21-052EB682350F}"/>
              </a:ext>
            </a:extLst>
          </p:cNvPr>
          <p:cNvSpPr>
            <a:spLocks noGrp="1" noChangeArrowheads="1"/>
          </p:cNvSpPr>
          <p:nvPr>
            <p:ph type="body" idx="1"/>
          </p:nvPr>
        </p:nvSpPr>
        <p:spPr/>
        <p:txBody>
          <a:bodyPr/>
          <a:lstStyle/>
          <a:p>
            <a:pPr marL="609600" indent="-609600" eaLnBrk="1" hangingPunct="1">
              <a:lnSpc>
                <a:spcPct val="90000"/>
              </a:lnSpc>
              <a:buFont typeface="Wingdings" pitchFamily="2" charset="2"/>
              <a:buNone/>
              <a:defRPr/>
            </a:pPr>
            <a:r>
              <a:rPr lang="en-US"/>
              <a:t>Parties are organizations which:</a:t>
            </a:r>
            <a:br>
              <a:rPr lang="en-US"/>
            </a:br>
            <a:endParaRPr lang="en-US" sz="1400"/>
          </a:p>
          <a:p>
            <a:pPr marL="609600" indent="-609600" eaLnBrk="1" hangingPunct="1">
              <a:lnSpc>
                <a:spcPct val="90000"/>
              </a:lnSpc>
              <a:buClr>
                <a:srgbClr val="FFFF00"/>
              </a:buClr>
              <a:buSzPct val="80000"/>
              <a:buFont typeface="Wingdings" pitchFamily="2" charset="2"/>
              <a:buAutoNum type="arabicPeriod"/>
              <a:defRPr/>
            </a:pPr>
            <a:r>
              <a:rPr lang="en-US" sz="2800" i="1"/>
              <a:t>Articulate and package ideas &amp; interests</a:t>
            </a:r>
          </a:p>
          <a:p>
            <a:pPr marL="609600" indent="-609600" eaLnBrk="1" hangingPunct="1">
              <a:lnSpc>
                <a:spcPct val="90000"/>
              </a:lnSpc>
              <a:buClr>
                <a:srgbClr val="FFFF00"/>
              </a:buClr>
              <a:buSzPct val="80000"/>
              <a:buFont typeface="Wingdings" pitchFamily="2" charset="2"/>
              <a:buAutoNum type="arabicPeriod"/>
              <a:defRPr/>
            </a:pPr>
            <a:r>
              <a:rPr lang="en-US" sz="2800" i="1"/>
              <a:t>Recruit candidates for office</a:t>
            </a:r>
          </a:p>
          <a:p>
            <a:pPr marL="609600" indent="-609600" eaLnBrk="1" hangingPunct="1">
              <a:lnSpc>
                <a:spcPct val="90000"/>
              </a:lnSpc>
              <a:buClr>
                <a:srgbClr val="FFFF00"/>
              </a:buClr>
              <a:buSzPct val="80000"/>
              <a:buFont typeface="Wingdings" pitchFamily="2" charset="2"/>
              <a:buAutoNum type="arabicPeriod"/>
              <a:defRPr/>
            </a:pPr>
            <a:r>
              <a:rPr lang="en-US" sz="2800" i="1"/>
              <a:t>Campaign on identifiable positions</a:t>
            </a:r>
          </a:p>
          <a:p>
            <a:pPr marL="609600" indent="-609600" eaLnBrk="1" hangingPunct="1">
              <a:lnSpc>
                <a:spcPct val="90000"/>
              </a:lnSpc>
              <a:buClr>
                <a:srgbClr val="FFFF00"/>
              </a:buClr>
              <a:buSzPct val="80000"/>
              <a:buFont typeface="Wingdings" pitchFamily="2" charset="2"/>
              <a:buAutoNum type="arabicPeriod"/>
              <a:defRPr/>
            </a:pPr>
            <a:r>
              <a:rPr lang="en-US" sz="2800" i="1"/>
              <a:t>Structure the electorate into recognizable blocks</a:t>
            </a:r>
          </a:p>
          <a:p>
            <a:pPr marL="609600" indent="-609600" eaLnBrk="1" hangingPunct="1">
              <a:lnSpc>
                <a:spcPct val="90000"/>
              </a:lnSpc>
              <a:buClr>
                <a:srgbClr val="FFFF00"/>
              </a:buClr>
              <a:buSzPct val="80000"/>
              <a:buFont typeface="Wingdings" pitchFamily="2" charset="2"/>
              <a:buAutoNum type="arabicPeriod"/>
              <a:defRPr/>
            </a:pPr>
            <a:r>
              <a:rPr lang="en-US" sz="2800" i="1"/>
              <a:t>Organize and operate governments &amp;</a:t>
            </a:r>
            <a:r>
              <a:rPr lang="en-US" i="1"/>
              <a:t>  </a:t>
            </a:r>
            <a:r>
              <a:rPr lang="en-US" sz="2800" i="1"/>
              <a:t>oppositions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F6E8128A-E5CF-8C28-8264-1599BC6F3E62}"/>
              </a:ext>
            </a:extLst>
          </p:cNvPr>
          <p:cNvSpPr>
            <a:spLocks noGrp="1" noChangeArrowheads="1"/>
          </p:cNvSpPr>
          <p:nvPr>
            <p:ph type="title"/>
          </p:nvPr>
        </p:nvSpPr>
        <p:spPr/>
        <p:txBody>
          <a:bodyPr/>
          <a:lstStyle/>
          <a:p>
            <a:pPr algn="l" eaLnBrk="1" hangingPunct="1">
              <a:defRPr/>
            </a:pPr>
            <a:r>
              <a:rPr lang="en-US" sz="3600"/>
              <a:t>Political</a:t>
            </a:r>
            <a:r>
              <a:rPr lang="en-US" sz="3200"/>
              <a:t> Parties as “public utilities”</a:t>
            </a:r>
          </a:p>
        </p:txBody>
      </p:sp>
      <p:sp>
        <p:nvSpPr>
          <p:cNvPr id="94211" name="Rectangle 3">
            <a:extLst>
              <a:ext uri="{FF2B5EF4-FFF2-40B4-BE49-F238E27FC236}">
                <a16:creationId xmlns:a16="http://schemas.microsoft.com/office/drawing/2014/main" id="{02B1E9FF-3FE0-67E9-8DCC-3CD6D662AC84}"/>
              </a:ext>
            </a:extLst>
          </p:cNvPr>
          <p:cNvSpPr>
            <a:spLocks noGrp="1" noChangeArrowheads="1"/>
          </p:cNvSpPr>
          <p:nvPr>
            <p:ph type="body" idx="1"/>
          </p:nvPr>
        </p:nvSpPr>
        <p:spPr>
          <a:xfrm>
            <a:off x="457200" y="1676400"/>
            <a:ext cx="8229600" cy="4419600"/>
          </a:xfrm>
        </p:spPr>
        <p:txBody>
          <a:bodyPr/>
          <a:lstStyle/>
          <a:p>
            <a:pPr eaLnBrk="1" hangingPunct="1">
              <a:buFont typeface="Wingdings" pitchFamily="2" charset="2"/>
              <a:buNone/>
              <a:defRPr/>
            </a:pPr>
            <a:endParaRPr lang="en-US"/>
          </a:p>
          <a:p>
            <a:pPr eaLnBrk="1" hangingPunct="1">
              <a:buFont typeface="Wingdings" pitchFamily="2" charset="2"/>
              <a:buNone/>
              <a:defRPr/>
            </a:pPr>
            <a:r>
              <a:rPr lang="en-US" sz="3000" b="1"/>
              <a:t>Electoral rules</a:t>
            </a:r>
            <a:r>
              <a:rPr lang="en-US" sz="3000"/>
              <a:t> provide the framework for democracy</a:t>
            </a:r>
          </a:p>
          <a:p>
            <a:pPr eaLnBrk="1" hangingPunct="1">
              <a:buFont typeface="Wingdings" pitchFamily="2" charset="2"/>
              <a:buNone/>
              <a:defRPr/>
            </a:pPr>
            <a:endParaRPr lang="en-US"/>
          </a:p>
          <a:p>
            <a:pPr eaLnBrk="1" hangingPunct="1">
              <a:buFont typeface="Wingdings" pitchFamily="2" charset="2"/>
              <a:buNone/>
              <a:defRPr/>
            </a:pPr>
            <a:r>
              <a:rPr lang="en-US" sz="3000" b="1"/>
              <a:t>Political parties</a:t>
            </a:r>
            <a:r>
              <a:rPr lang="en-US" sz="3000"/>
              <a:t> deliver it:</a:t>
            </a:r>
          </a:p>
          <a:p>
            <a:pPr eaLnBrk="1" hangingPunct="1">
              <a:buFontTx/>
              <a:buChar char="•"/>
              <a:defRPr/>
            </a:pPr>
            <a:r>
              <a:rPr lang="en-US" sz="2800" i="1"/>
              <a:t>Organize competition</a:t>
            </a:r>
          </a:p>
          <a:p>
            <a:pPr eaLnBrk="1" hangingPunct="1">
              <a:buFontTx/>
              <a:buChar char="•"/>
              <a:defRPr/>
            </a:pPr>
            <a:r>
              <a:rPr lang="en-US" sz="2800" i="1"/>
              <a:t>Provide for government accountability</a:t>
            </a:r>
            <a:r>
              <a:rPr lang="en-US"/>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3D8D4917-77DB-9376-668E-3BC7F5E6CC6B}"/>
              </a:ext>
            </a:extLst>
          </p:cNvPr>
          <p:cNvSpPr>
            <a:spLocks noGrp="1" noChangeArrowheads="1"/>
          </p:cNvSpPr>
          <p:nvPr>
            <p:ph type="title"/>
          </p:nvPr>
        </p:nvSpPr>
        <p:spPr/>
        <p:txBody>
          <a:bodyPr/>
          <a:lstStyle/>
          <a:p>
            <a:pPr algn="l" eaLnBrk="1" hangingPunct="1">
              <a:defRPr/>
            </a:pPr>
            <a:r>
              <a:rPr lang="en-US" sz="3600"/>
              <a:t>Party Discipline</a:t>
            </a:r>
          </a:p>
        </p:txBody>
      </p:sp>
      <p:sp>
        <p:nvSpPr>
          <p:cNvPr id="95235" name="Rectangle 3">
            <a:extLst>
              <a:ext uri="{FF2B5EF4-FFF2-40B4-BE49-F238E27FC236}">
                <a16:creationId xmlns:a16="http://schemas.microsoft.com/office/drawing/2014/main" id="{CA76BACD-2D01-8E24-0C97-303E0170C934}"/>
              </a:ext>
            </a:extLst>
          </p:cNvPr>
          <p:cNvSpPr>
            <a:spLocks noGrp="1" noChangeArrowheads="1"/>
          </p:cNvSpPr>
          <p:nvPr>
            <p:ph type="body" idx="1"/>
          </p:nvPr>
        </p:nvSpPr>
        <p:spPr/>
        <p:txBody>
          <a:bodyPr/>
          <a:lstStyle/>
          <a:p>
            <a:pPr eaLnBrk="1" hangingPunct="1">
              <a:buFont typeface="Wingdings" pitchFamily="2" charset="2"/>
              <a:buNone/>
              <a:defRPr/>
            </a:pPr>
            <a:r>
              <a:rPr lang="en-US"/>
              <a:t>Parties work as they do because members:</a:t>
            </a:r>
            <a:br>
              <a:rPr lang="en-US"/>
            </a:br>
            <a:endParaRPr lang="en-US" sz="1600"/>
          </a:p>
          <a:p>
            <a:pPr eaLnBrk="1" hangingPunct="1">
              <a:buFontTx/>
              <a:buChar char="•"/>
              <a:defRPr/>
            </a:pPr>
            <a:r>
              <a:rPr lang="en-US" sz="2800"/>
              <a:t>Agree to campaign on the same issues</a:t>
            </a:r>
          </a:p>
          <a:p>
            <a:pPr eaLnBrk="1" hangingPunct="1">
              <a:buFontTx/>
              <a:buChar char="•"/>
              <a:defRPr/>
            </a:pPr>
            <a:r>
              <a:rPr lang="en-US" sz="2800"/>
              <a:t>Vote together as a team in the legislature</a:t>
            </a:r>
          </a:p>
          <a:p>
            <a:pPr eaLnBrk="1" hangingPunct="1">
              <a:buFontTx/>
              <a:buChar char="•"/>
              <a:defRPr/>
            </a:pPr>
            <a:r>
              <a:rPr lang="en-US" sz="2800"/>
              <a:t>Defend each other and their leaders</a:t>
            </a:r>
          </a:p>
          <a:p>
            <a:pPr eaLnBrk="1" hangingPunct="1">
              <a:buFontTx/>
              <a:buNone/>
              <a:defRPr/>
            </a:pPr>
            <a:endParaRPr lang="en-US" sz="2800"/>
          </a:p>
          <a:p>
            <a:pPr eaLnBrk="1" hangingPunct="1">
              <a:buFontTx/>
              <a:buNone/>
              <a:defRPr/>
            </a:pPr>
            <a:r>
              <a:rPr lang="en-US"/>
              <a:t>It crowds out any significant place for independents</a:t>
            </a:r>
            <a:r>
              <a:rPr lang="en-US" sz="2800"/>
              <a:t> </a:t>
            </a:r>
          </a:p>
          <a:p>
            <a:pPr eaLnBrk="1" hangingPunct="1">
              <a:buSzPct val="75000"/>
              <a:buFontTx/>
              <a:buChar char="•"/>
              <a:defRPr/>
            </a:pP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45CD4EBD-6C91-BAFF-9308-3742D0E6AF28}"/>
              </a:ext>
            </a:extLst>
          </p:cNvPr>
          <p:cNvSpPr>
            <a:spLocks noGrp="1" noChangeArrowheads="1"/>
          </p:cNvSpPr>
          <p:nvPr>
            <p:ph type="title"/>
          </p:nvPr>
        </p:nvSpPr>
        <p:spPr/>
        <p:txBody>
          <a:bodyPr/>
          <a:lstStyle/>
          <a:p>
            <a:pPr algn="l" eaLnBrk="1" hangingPunct="1">
              <a:defRPr/>
            </a:pPr>
            <a:r>
              <a:rPr lang="en-US" sz="3600"/>
              <a:t>Party Discipline</a:t>
            </a:r>
          </a:p>
        </p:txBody>
      </p:sp>
      <p:sp>
        <p:nvSpPr>
          <p:cNvPr id="96259" name="Rectangle 3">
            <a:extLst>
              <a:ext uri="{FF2B5EF4-FFF2-40B4-BE49-F238E27FC236}">
                <a16:creationId xmlns:a16="http://schemas.microsoft.com/office/drawing/2014/main" id="{89506466-DC14-4EFF-822B-775D6BB8A186}"/>
              </a:ext>
            </a:extLst>
          </p:cNvPr>
          <p:cNvSpPr>
            <a:spLocks noGrp="1" noChangeArrowheads="1"/>
          </p:cNvSpPr>
          <p:nvPr>
            <p:ph type="body" idx="1"/>
          </p:nvPr>
        </p:nvSpPr>
        <p:spPr>
          <a:xfrm>
            <a:off x="457200" y="1600200"/>
            <a:ext cx="8229600" cy="4495800"/>
          </a:xfrm>
        </p:spPr>
        <p:txBody>
          <a:bodyPr/>
          <a:lstStyle/>
          <a:p>
            <a:pPr marL="609600" indent="-609600" eaLnBrk="1" hangingPunct="1">
              <a:lnSpc>
                <a:spcPct val="90000"/>
              </a:lnSpc>
              <a:buFont typeface="Wingdings" pitchFamily="2" charset="2"/>
              <a:buNone/>
              <a:defRPr/>
            </a:pPr>
            <a:r>
              <a:rPr lang="en-US" sz="2400">
                <a:solidFill>
                  <a:schemeClr val="folHlink"/>
                </a:solidFill>
              </a:rPr>
              <a:t>83%</a:t>
            </a:r>
            <a:r>
              <a:rPr lang="en-US"/>
              <a:t>	</a:t>
            </a:r>
            <a:r>
              <a:rPr lang="en-US" sz="2400" i="1"/>
              <a:t>we would be better off if MPs voted the way their 	constituents thought best rather than the party line</a:t>
            </a:r>
            <a:r>
              <a:rPr lang="en-US" sz="2400"/>
              <a:t>.</a:t>
            </a:r>
          </a:p>
          <a:p>
            <a:pPr marL="609600" indent="-609600" eaLnBrk="1" hangingPunct="1">
              <a:lnSpc>
                <a:spcPct val="90000"/>
              </a:lnSpc>
              <a:buFont typeface="Wingdings" pitchFamily="2" charset="2"/>
              <a:buNone/>
              <a:defRPr/>
            </a:pPr>
            <a:endParaRPr lang="en-US" sz="2400"/>
          </a:p>
          <a:p>
            <a:pPr marL="609600" indent="-609600" eaLnBrk="1" hangingPunct="1">
              <a:lnSpc>
                <a:spcPct val="90000"/>
              </a:lnSpc>
              <a:buFont typeface="Wingdings" pitchFamily="2" charset="2"/>
              <a:buNone/>
              <a:defRPr/>
            </a:pPr>
            <a:r>
              <a:rPr lang="en-US" sz="2400">
                <a:solidFill>
                  <a:srgbClr val="FF0066"/>
                </a:solidFill>
              </a:rPr>
              <a:t>For voters:</a:t>
            </a:r>
          </a:p>
          <a:p>
            <a:pPr marL="609600" indent="-609600" eaLnBrk="1" hangingPunct="1">
              <a:lnSpc>
                <a:spcPct val="90000"/>
              </a:lnSpc>
              <a:buFont typeface="Wingdings" pitchFamily="2" charset="2"/>
              <a:buAutoNum type="arabicPeriod"/>
              <a:defRPr/>
            </a:pPr>
            <a:r>
              <a:rPr lang="en-US" sz="2400"/>
              <a:t>Elections would lose their collective dimension</a:t>
            </a:r>
          </a:p>
          <a:p>
            <a:pPr marL="609600" indent="-609600" eaLnBrk="1" hangingPunct="1">
              <a:lnSpc>
                <a:spcPct val="90000"/>
              </a:lnSpc>
              <a:buFont typeface="Wingdings" pitchFamily="2" charset="2"/>
              <a:buAutoNum type="arabicPeriod"/>
              <a:defRPr/>
            </a:pPr>
            <a:r>
              <a:rPr lang="en-US" sz="2400"/>
              <a:t>Electorate could not give a mandate</a:t>
            </a:r>
          </a:p>
          <a:p>
            <a:pPr marL="609600" indent="-609600" eaLnBrk="1" hangingPunct="1">
              <a:lnSpc>
                <a:spcPct val="90000"/>
              </a:lnSpc>
              <a:buFont typeface="Wingdings" pitchFamily="2" charset="2"/>
              <a:buAutoNum type="arabicPeriod"/>
              <a:defRPr/>
            </a:pPr>
            <a:r>
              <a:rPr lang="en-US" sz="2400"/>
              <a:t>Voters could not hold governments accountable</a:t>
            </a:r>
          </a:p>
          <a:p>
            <a:pPr marL="609600" indent="-609600" eaLnBrk="1" hangingPunct="1">
              <a:lnSpc>
                <a:spcPct val="90000"/>
              </a:lnSpc>
              <a:buFont typeface="Wingdings" pitchFamily="2" charset="2"/>
              <a:buAutoNum type="arabicPeriod"/>
              <a:defRPr/>
            </a:pPr>
            <a:endParaRPr lang="en-US" sz="2400"/>
          </a:p>
          <a:p>
            <a:pPr marL="609600" indent="-609600" eaLnBrk="1" hangingPunct="1">
              <a:lnSpc>
                <a:spcPct val="90000"/>
              </a:lnSpc>
              <a:buFont typeface="Wingdings" pitchFamily="2" charset="2"/>
              <a:buNone/>
              <a:defRPr/>
            </a:pPr>
            <a:r>
              <a:rPr lang="en-US" sz="2400">
                <a:solidFill>
                  <a:srgbClr val="FF0066"/>
                </a:solidFill>
              </a:rPr>
              <a:t>For politicians:</a:t>
            </a:r>
          </a:p>
          <a:p>
            <a:pPr marL="609600" indent="-609600" eaLnBrk="1" hangingPunct="1">
              <a:lnSpc>
                <a:spcPct val="90000"/>
              </a:lnSpc>
              <a:buFont typeface="Wingdings" pitchFamily="2" charset="2"/>
              <a:buAutoNum type="arabicPeriod"/>
              <a:defRPr/>
            </a:pPr>
            <a:r>
              <a:rPr lang="en-US" sz="2400"/>
              <a:t>Governments would have no stable base</a:t>
            </a:r>
          </a:p>
          <a:p>
            <a:pPr marL="609600" indent="-609600" eaLnBrk="1" hangingPunct="1">
              <a:lnSpc>
                <a:spcPct val="90000"/>
              </a:lnSpc>
              <a:buFont typeface="Wingdings" pitchFamily="2" charset="2"/>
              <a:buAutoNum type="arabicPeriod"/>
              <a:defRPr/>
            </a:pPr>
            <a:r>
              <a:rPr lang="en-US" sz="2400"/>
              <a:t>Legislature would depend on day-to-day bargaining </a:t>
            </a:r>
          </a:p>
          <a:p>
            <a:pPr marL="609600" indent="-609600" eaLnBrk="1" hangingPunct="1">
              <a:lnSpc>
                <a:spcPct val="90000"/>
              </a:lnSpc>
              <a:buFont typeface="Wingdings" pitchFamily="2" charset="2"/>
              <a:buNone/>
              <a:defRPr/>
            </a:pPr>
            <a:endParaRPr lang="en-US"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35A2DB09-42AA-5BC8-F713-59E2D49D13E9}"/>
              </a:ext>
            </a:extLst>
          </p:cNvPr>
          <p:cNvSpPr>
            <a:spLocks noGrp="1" noChangeArrowheads="1"/>
          </p:cNvSpPr>
          <p:nvPr>
            <p:ph type="title"/>
          </p:nvPr>
        </p:nvSpPr>
        <p:spPr/>
        <p:txBody>
          <a:bodyPr/>
          <a:lstStyle/>
          <a:p>
            <a:pPr algn="l" eaLnBrk="1" hangingPunct="1">
              <a:defRPr/>
            </a:pPr>
            <a:r>
              <a:rPr lang="en-US" sz="3600"/>
              <a:t>The Number of Parties</a:t>
            </a:r>
          </a:p>
        </p:txBody>
      </p:sp>
      <p:sp>
        <p:nvSpPr>
          <p:cNvPr id="97284" name="Rectangle 4">
            <a:extLst>
              <a:ext uri="{FF2B5EF4-FFF2-40B4-BE49-F238E27FC236}">
                <a16:creationId xmlns:a16="http://schemas.microsoft.com/office/drawing/2014/main" id="{8A4DC47A-9837-7275-7688-71C7464388C7}"/>
              </a:ext>
            </a:extLst>
          </p:cNvPr>
          <p:cNvSpPr>
            <a:spLocks noGrp="1" noChangeArrowheads="1"/>
          </p:cNvSpPr>
          <p:nvPr>
            <p:ph type="body" sz="half" idx="1"/>
          </p:nvPr>
        </p:nvSpPr>
        <p:spPr/>
        <p:txBody>
          <a:bodyPr/>
          <a:lstStyle/>
          <a:p>
            <a:pPr eaLnBrk="1" hangingPunct="1">
              <a:lnSpc>
                <a:spcPct val="90000"/>
              </a:lnSpc>
              <a:buFont typeface="Wingdings" pitchFamily="2" charset="2"/>
              <a:buNone/>
              <a:defRPr/>
            </a:pPr>
            <a:r>
              <a:rPr lang="en-US">
                <a:solidFill>
                  <a:schemeClr val="folHlink"/>
                </a:solidFill>
              </a:rPr>
              <a:t>Winner take all systems</a:t>
            </a:r>
            <a:br>
              <a:rPr lang="en-US" sz="2400">
                <a:solidFill>
                  <a:schemeClr val="folHlink"/>
                </a:solidFill>
              </a:rPr>
            </a:br>
            <a:endParaRPr lang="en-US">
              <a:solidFill>
                <a:schemeClr val="folHlink"/>
              </a:solidFill>
            </a:endParaRPr>
          </a:p>
          <a:p>
            <a:pPr eaLnBrk="1" hangingPunct="1">
              <a:lnSpc>
                <a:spcPct val="90000"/>
              </a:lnSpc>
              <a:buFont typeface="Wingdings" pitchFamily="2" charset="2"/>
              <a:buChar char="Ø"/>
              <a:defRPr/>
            </a:pPr>
            <a:r>
              <a:rPr lang="en-US" sz="2400"/>
              <a:t>Rewards large parties</a:t>
            </a:r>
            <a:br>
              <a:rPr lang="en-US" sz="2400"/>
            </a:br>
            <a:endParaRPr lang="en-US" sz="2400"/>
          </a:p>
          <a:p>
            <a:pPr eaLnBrk="1" hangingPunct="1">
              <a:lnSpc>
                <a:spcPct val="90000"/>
              </a:lnSpc>
              <a:buFont typeface="Wingdings" pitchFamily="2" charset="2"/>
              <a:buChar char="Ø"/>
              <a:defRPr/>
            </a:pPr>
            <a:r>
              <a:rPr lang="en-US" sz="2400"/>
              <a:t>Penalize small parties</a:t>
            </a:r>
            <a:br>
              <a:rPr lang="en-US" sz="2400"/>
            </a:br>
            <a:endParaRPr lang="en-US" sz="2400"/>
          </a:p>
          <a:p>
            <a:pPr eaLnBrk="1" hangingPunct="1">
              <a:lnSpc>
                <a:spcPct val="90000"/>
              </a:lnSpc>
              <a:buFont typeface="Wingdings" pitchFamily="2" charset="2"/>
              <a:buChar char="Ø"/>
              <a:defRPr/>
            </a:pPr>
            <a:r>
              <a:rPr lang="en-US" sz="2400"/>
              <a:t>Encourage parties to amalgamate</a:t>
            </a:r>
            <a:br>
              <a:rPr lang="en-US" sz="2400"/>
            </a:br>
            <a:endParaRPr lang="en-US" sz="2400"/>
          </a:p>
          <a:p>
            <a:pPr eaLnBrk="1" hangingPunct="1">
              <a:lnSpc>
                <a:spcPct val="90000"/>
              </a:lnSpc>
              <a:buFont typeface="Wingdings" pitchFamily="2" charset="2"/>
              <a:buChar char="Ø"/>
              <a:defRPr/>
            </a:pPr>
            <a:r>
              <a:rPr lang="en-US" sz="2400"/>
              <a:t>Leads to </a:t>
            </a:r>
            <a:r>
              <a:rPr lang="en-US" sz="2400">
                <a:solidFill>
                  <a:srgbClr val="FF0066"/>
                </a:solidFill>
              </a:rPr>
              <a:t>2 parties</a:t>
            </a:r>
            <a:r>
              <a:rPr lang="en-US" sz="2400"/>
              <a:t> dominating competition</a:t>
            </a:r>
            <a:r>
              <a:rPr lang="en-US" sz="2400">
                <a:solidFill>
                  <a:schemeClr val="folHlink"/>
                </a:solidFill>
              </a:rPr>
              <a:t> </a:t>
            </a:r>
          </a:p>
        </p:txBody>
      </p:sp>
      <p:sp>
        <p:nvSpPr>
          <p:cNvPr id="97285" name="Rectangle 5">
            <a:extLst>
              <a:ext uri="{FF2B5EF4-FFF2-40B4-BE49-F238E27FC236}">
                <a16:creationId xmlns:a16="http://schemas.microsoft.com/office/drawing/2014/main" id="{7FFED931-06E7-D057-6305-0AD94CAC658F}"/>
              </a:ext>
            </a:extLst>
          </p:cNvPr>
          <p:cNvSpPr>
            <a:spLocks noGrp="1" noChangeArrowheads="1"/>
          </p:cNvSpPr>
          <p:nvPr>
            <p:ph type="body" sz="half" idx="2"/>
          </p:nvPr>
        </p:nvSpPr>
        <p:spPr/>
        <p:txBody>
          <a:bodyPr/>
          <a:lstStyle/>
          <a:p>
            <a:pPr eaLnBrk="1" hangingPunct="1">
              <a:lnSpc>
                <a:spcPct val="90000"/>
              </a:lnSpc>
              <a:buFont typeface="Wingdings" pitchFamily="2" charset="2"/>
              <a:buNone/>
              <a:defRPr/>
            </a:pPr>
            <a:r>
              <a:rPr lang="en-US">
                <a:solidFill>
                  <a:srgbClr val="48E8F4"/>
                </a:solidFill>
              </a:rPr>
              <a:t>Proportional</a:t>
            </a:r>
            <a:r>
              <a:rPr lang="en-US">
                <a:solidFill>
                  <a:schemeClr val="accent2"/>
                </a:solidFill>
              </a:rPr>
              <a:t> </a:t>
            </a:r>
            <a:r>
              <a:rPr lang="en-US">
                <a:solidFill>
                  <a:srgbClr val="48E8F4"/>
                </a:solidFill>
              </a:rPr>
              <a:t>systems</a:t>
            </a:r>
          </a:p>
          <a:p>
            <a:pPr eaLnBrk="1" hangingPunct="1">
              <a:lnSpc>
                <a:spcPct val="90000"/>
              </a:lnSpc>
              <a:buFont typeface="Wingdings" pitchFamily="2" charset="2"/>
              <a:buNone/>
              <a:defRPr/>
            </a:pPr>
            <a:endParaRPr lang="en-US" sz="2000">
              <a:solidFill>
                <a:srgbClr val="48E8F4"/>
              </a:solidFill>
            </a:endParaRPr>
          </a:p>
          <a:p>
            <a:pPr eaLnBrk="1" hangingPunct="1">
              <a:lnSpc>
                <a:spcPct val="90000"/>
              </a:lnSpc>
              <a:buFont typeface="Wingdings" pitchFamily="2" charset="2"/>
              <a:buChar char="Ø"/>
              <a:defRPr/>
            </a:pPr>
            <a:r>
              <a:rPr lang="en-US" sz="2400"/>
              <a:t>Parties get what voters give</a:t>
            </a:r>
          </a:p>
          <a:p>
            <a:pPr eaLnBrk="1" hangingPunct="1">
              <a:lnSpc>
                <a:spcPct val="90000"/>
              </a:lnSpc>
              <a:buFont typeface="Wingdings" pitchFamily="2" charset="2"/>
              <a:buChar char="Ø"/>
              <a:defRPr/>
            </a:pPr>
            <a:r>
              <a:rPr lang="en-US" sz="2400"/>
              <a:t>Allows more parties to win</a:t>
            </a:r>
          </a:p>
          <a:p>
            <a:pPr eaLnBrk="1" hangingPunct="1">
              <a:lnSpc>
                <a:spcPct val="90000"/>
              </a:lnSpc>
              <a:buFont typeface="Wingdings" pitchFamily="2" charset="2"/>
              <a:buChar char="Ø"/>
              <a:defRPr/>
            </a:pPr>
            <a:r>
              <a:rPr lang="en-US" sz="2400"/>
              <a:t>Provides chance for new parties</a:t>
            </a:r>
            <a:br>
              <a:rPr lang="en-US" sz="2400"/>
            </a:br>
            <a:endParaRPr lang="en-US" sz="2400"/>
          </a:p>
          <a:p>
            <a:pPr eaLnBrk="1" hangingPunct="1">
              <a:lnSpc>
                <a:spcPct val="90000"/>
              </a:lnSpc>
              <a:buFont typeface="Wingdings" pitchFamily="2" charset="2"/>
              <a:buChar char="Ø"/>
              <a:defRPr/>
            </a:pPr>
            <a:r>
              <a:rPr lang="en-US" sz="2400"/>
              <a:t>Leads to </a:t>
            </a:r>
            <a:r>
              <a:rPr lang="en-US" sz="2400">
                <a:solidFill>
                  <a:srgbClr val="FF0066"/>
                </a:solidFill>
              </a:rPr>
              <a:t>multi-party</a:t>
            </a:r>
            <a:r>
              <a:rPr lang="en-US" sz="2400">
                <a:solidFill>
                  <a:srgbClr val="48E8F4"/>
                </a:solidFill>
              </a:rPr>
              <a:t> </a:t>
            </a:r>
            <a:r>
              <a:rPr lang="en-US" sz="2400"/>
              <a:t>competition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D52E170B-FCB1-2EEE-4688-594573F16E44}"/>
              </a:ext>
            </a:extLst>
          </p:cNvPr>
          <p:cNvSpPr>
            <a:spLocks noGrp="1" noChangeArrowheads="1"/>
          </p:cNvSpPr>
          <p:nvPr>
            <p:ph type="title"/>
          </p:nvPr>
        </p:nvSpPr>
        <p:spPr/>
        <p:txBody>
          <a:bodyPr/>
          <a:lstStyle/>
          <a:p>
            <a:pPr algn="l" eaLnBrk="1" hangingPunct="1">
              <a:defRPr/>
            </a:pPr>
            <a:r>
              <a:rPr lang="en-US" sz="3600"/>
              <a:t>Party Competition Dynamics</a:t>
            </a:r>
          </a:p>
        </p:txBody>
      </p:sp>
      <p:sp>
        <p:nvSpPr>
          <p:cNvPr id="99331" name="Rectangle 3">
            <a:extLst>
              <a:ext uri="{FF2B5EF4-FFF2-40B4-BE49-F238E27FC236}">
                <a16:creationId xmlns:a16="http://schemas.microsoft.com/office/drawing/2014/main" id="{A06B09C5-7450-5D3A-4B96-5F32C03F9F0E}"/>
              </a:ext>
            </a:extLst>
          </p:cNvPr>
          <p:cNvSpPr>
            <a:spLocks noGrp="1" noChangeArrowheads="1"/>
          </p:cNvSpPr>
          <p:nvPr>
            <p:ph type="body" idx="1"/>
          </p:nvPr>
        </p:nvSpPr>
        <p:spPr/>
        <p:txBody>
          <a:bodyPr/>
          <a:lstStyle/>
          <a:p>
            <a:pPr eaLnBrk="1" hangingPunct="1">
              <a:lnSpc>
                <a:spcPct val="90000"/>
              </a:lnSpc>
              <a:buFont typeface="Wingdings" pitchFamily="2" charset="2"/>
              <a:buNone/>
              <a:defRPr/>
            </a:pPr>
            <a:r>
              <a:rPr lang="en-US">
                <a:solidFill>
                  <a:srgbClr val="FFFF00"/>
                </a:solidFill>
              </a:rPr>
              <a:t>2- Party Competition</a:t>
            </a:r>
          </a:p>
          <a:p>
            <a:pPr eaLnBrk="1" hangingPunct="1">
              <a:lnSpc>
                <a:spcPct val="90000"/>
              </a:lnSpc>
              <a:buFont typeface="Wingdings" pitchFamily="2" charset="2"/>
              <a:buNone/>
              <a:defRPr/>
            </a:pPr>
            <a:endParaRPr lang="en-US" sz="1600"/>
          </a:p>
          <a:p>
            <a:pPr eaLnBrk="1" hangingPunct="1">
              <a:lnSpc>
                <a:spcPct val="90000"/>
              </a:lnSpc>
              <a:buFontTx/>
              <a:buChar char="•"/>
              <a:defRPr/>
            </a:pPr>
            <a:r>
              <a:rPr lang="en-US" sz="2800"/>
              <a:t>Simple choice between 2 similar parties with incentives to minimize their differences</a:t>
            </a:r>
            <a:br>
              <a:rPr lang="en-US" sz="2800"/>
            </a:br>
            <a:endParaRPr lang="en-US" sz="2800"/>
          </a:p>
          <a:p>
            <a:pPr eaLnBrk="1" hangingPunct="1">
              <a:lnSpc>
                <a:spcPct val="90000"/>
              </a:lnSpc>
              <a:buFontTx/>
              <a:buChar char="•"/>
              <a:defRPr/>
            </a:pPr>
            <a:r>
              <a:rPr lang="en-US" sz="2800"/>
              <a:t>Elections tend to determine government</a:t>
            </a:r>
            <a:br>
              <a:rPr lang="en-US" sz="2800"/>
            </a:br>
            <a:endParaRPr lang="en-US" sz="2800"/>
          </a:p>
          <a:p>
            <a:pPr eaLnBrk="1" hangingPunct="1">
              <a:lnSpc>
                <a:spcPct val="90000"/>
              </a:lnSpc>
              <a:buFontTx/>
              <a:buChar char="•"/>
              <a:defRPr/>
            </a:pPr>
            <a:r>
              <a:rPr lang="en-US" sz="2800"/>
              <a:t>Debate and bargaining over issues and policies takes place </a:t>
            </a:r>
            <a:r>
              <a:rPr lang="en-US" sz="2800" i="1"/>
              <a:t>inside</a:t>
            </a:r>
            <a:r>
              <a:rPr lang="en-US" sz="2800"/>
              <a:t> ‘catch-all’ parties</a:t>
            </a:r>
          </a:p>
          <a:p>
            <a:pPr eaLnBrk="1" hangingPunct="1">
              <a:lnSpc>
                <a:spcPct val="90000"/>
              </a:lnSpc>
              <a:buFontTx/>
              <a:buChar char="•"/>
              <a:defRPr/>
            </a:pPr>
            <a:endParaRPr lang="en-US"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5D7FC35B-E616-9D86-9486-92026C228899}"/>
              </a:ext>
            </a:extLst>
          </p:cNvPr>
          <p:cNvSpPr>
            <a:spLocks noGrp="1" noChangeArrowheads="1"/>
          </p:cNvSpPr>
          <p:nvPr>
            <p:ph type="title"/>
          </p:nvPr>
        </p:nvSpPr>
        <p:spPr/>
        <p:txBody>
          <a:bodyPr/>
          <a:lstStyle/>
          <a:p>
            <a:pPr algn="l" eaLnBrk="1" hangingPunct="1">
              <a:defRPr/>
            </a:pPr>
            <a:r>
              <a:rPr lang="en-US" sz="3600"/>
              <a:t>Party Competition Dynamics</a:t>
            </a:r>
          </a:p>
        </p:txBody>
      </p:sp>
      <p:sp>
        <p:nvSpPr>
          <p:cNvPr id="100355" name="Rectangle 3">
            <a:extLst>
              <a:ext uri="{FF2B5EF4-FFF2-40B4-BE49-F238E27FC236}">
                <a16:creationId xmlns:a16="http://schemas.microsoft.com/office/drawing/2014/main" id="{6CA9CD74-B2C7-CCA7-39C7-2A6EB5BE2105}"/>
              </a:ext>
            </a:extLst>
          </p:cNvPr>
          <p:cNvSpPr>
            <a:spLocks noGrp="1" noChangeArrowheads="1"/>
          </p:cNvSpPr>
          <p:nvPr>
            <p:ph type="body" idx="1"/>
          </p:nvPr>
        </p:nvSpPr>
        <p:spPr/>
        <p:txBody>
          <a:bodyPr/>
          <a:lstStyle/>
          <a:p>
            <a:pPr eaLnBrk="1" hangingPunct="1">
              <a:lnSpc>
                <a:spcPct val="90000"/>
              </a:lnSpc>
              <a:buFont typeface="Wingdings" pitchFamily="2" charset="2"/>
              <a:buNone/>
              <a:defRPr/>
            </a:pPr>
            <a:r>
              <a:rPr lang="en-US">
                <a:solidFill>
                  <a:srgbClr val="FFFF00"/>
                </a:solidFill>
              </a:rPr>
              <a:t>Multi-Party Competition</a:t>
            </a:r>
          </a:p>
          <a:p>
            <a:pPr eaLnBrk="1" hangingPunct="1">
              <a:lnSpc>
                <a:spcPct val="90000"/>
              </a:lnSpc>
              <a:buFont typeface="Wingdings" pitchFamily="2" charset="2"/>
              <a:buNone/>
              <a:defRPr/>
            </a:pPr>
            <a:endParaRPr lang="en-US" sz="1600">
              <a:solidFill>
                <a:srgbClr val="FFFF00"/>
              </a:solidFill>
            </a:endParaRPr>
          </a:p>
          <a:p>
            <a:pPr eaLnBrk="1" hangingPunct="1">
              <a:lnSpc>
                <a:spcPct val="90000"/>
              </a:lnSpc>
              <a:buFontTx/>
              <a:buChar char="•"/>
              <a:defRPr/>
            </a:pPr>
            <a:r>
              <a:rPr lang="en-US" sz="2800"/>
              <a:t>Wide choice among (ideological) parties with explicit positions</a:t>
            </a:r>
            <a:br>
              <a:rPr lang="en-US" sz="2800"/>
            </a:br>
            <a:endParaRPr lang="en-US" sz="2800"/>
          </a:p>
          <a:p>
            <a:pPr eaLnBrk="1" hangingPunct="1">
              <a:lnSpc>
                <a:spcPct val="90000"/>
              </a:lnSpc>
              <a:buFontTx/>
              <a:buChar char="•"/>
              <a:defRPr/>
            </a:pPr>
            <a:r>
              <a:rPr lang="en-US" sz="2800"/>
              <a:t>Elections allow expression of preferences</a:t>
            </a:r>
            <a:br>
              <a:rPr lang="en-US" sz="2800"/>
            </a:br>
            <a:endParaRPr lang="en-US" sz="2800"/>
          </a:p>
          <a:p>
            <a:pPr eaLnBrk="1" hangingPunct="1">
              <a:lnSpc>
                <a:spcPct val="90000"/>
              </a:lnSpc>
              <a:buFontTx/>
              <a:buChar char="•"/>
              <a:defRPr/>
            </a:pPr>
            <a:r>
              <a:rPr lang="en-US" sz="2800"/>
              <a:t>Political bargaining takes place </a:t>
            </a:r>
            <a:r>
              <a:rPr lang="en-US" sz="2800" i="1"/>
              <a:t>between</a:t>
            </a:r>
            <a:r>
              <a:rPr lang="en-US" sz="2800"/>
              <a:t> parties in the legislature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8F44E1A7-FA3C-2327-082B-B7085C9F8122}"/>
              </a:ext>
            </a:extLst>
          </p:cNvPr>
          <p:cNvSpPr>
            <a:spLocks noGrp="1" noChangeArrowheads="1"/>
          </p:cNvSpPr>
          <p:nvPr>
            <p:ph type="title"/>
          </p:nvPr>
        </p:nvSpPr>
        <p:spPr>
          <a:xfrm>
            <a:off x="457200" y="228600"/>
            <a:ext cx="8229600" cy="1600200"/>
          </a:xfrm>
        </p:spPr>
        <p:txBody>
          <a:bodyPr/>
          <a:lstStyle/>
          <a:p>
            <a:pPr algn="l" eaLnBrk="1" hangingPunct="1">
              <a:defRPr/>
            </a:pPr>
            <a:r>
              <a:rPr lang="en-US" sz="3600"/>
              <a:t>Electoral system change </a:t>
            </a:r>
            <a:br>
              <a:rPr lang="en-US" sz="3600"/>
            </a:br>
            <a:r>
              <a:rPr lang="en-US" sz="3600"/>
              <a:t>			-&gt; Party system change</a:t>
            </a:r>
            <a:br>
              <a:rPr lang="en-US" sz="3600"/>
            </a:br>
            <a:r>
              <a:rPr lang="en-US" sz="2400" i="1"/>
              <a:t>the New Zealand example:</a:t>
            </a:r>
          </a:p>
        </p:txBody>
      </p:sp>
      <p:graphicFrame>
        <p:nvGraphicFramePr>
          <p:cNvPr id="101481" name="Group 105">
            <a:extLst>
              <a:ext uri="{FF2B5EF4-FFF2-40B4-BE49-F238E27FC236}">
                <a16:creationId xmlns:a16="http://schemas.microsoft.com/office/drawing/2014/main" id="{5ED14233-71B9-302D-08AD-279A04A356B0}"/>
              </a:ext>
            </a:extLst>
          </p:cNvPr>
          <p:cNvGraphicFramePr>
            <a:graphicFrameLocks noGrp="1"/>
          </p:cNvGraphicFramePr>
          <p:nvPr>
            <p:ph type="tbl" idx="1"/>
          </p:nvPr>
        </p:nvGraphicFramePr>
        <p:xfrm>
          <a:off x="609600" y="1981200"/>
          <a:ext cx="8077200" cy="4883151"/>
        </p:xfrm>
        <a:graphic>
          <a:graphicData uri="http://schemas.openxmlformats.org/drawingml/2006/table">
            <a:tbl>
              <a:tblPr/>
              <a:tblGrid>
                <a:gridCol w="22098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596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1" u="none" strike="noStrike" cap="none" normalizeH="0" baseline="0">
                          <a:ln>
                            <a:noFill/>
                          </a:ln>
                          <a:solidFill>
                            <a:schemeClr val="folHlink"/>
                          </a:solidFill>
                          <a:effectLst>
                            <a:outerShdw blurRad="38100" dist="38100" dir="2700000" algn="tl">
                              <a:srgbClr val="000000"/>
                            </a:outerShdw>
                          </a:effectLst>
                          <a:latin typeface="Tahoma" charset="0"/>
                        </a:rPr>
                        <a:t>Before</a:t>
                      </a:r>
                    </a:p>
                  </a:txBody>
                  <a:tcPr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1" u="none" strike="noStrike" cap="none" normalizeH="0" baseline="0">
                          <a:ln>
                            <a:noFill/>
                          </a:ln>
                          <a:solidFill>
                            <a:srgbClr val="FF0066"/>
                          </a:solidFill>
                          <a:effectLst>
                            <a:outerShdw blurRad="38100" dist="38100" dir="2700000" algn="tl">
                              <a:srgbClr val="000000"/>
                            </a:outerShdw>
                          </a:effectLst>
                          <a:latin typeface="Tahoma" charset="0"/>
                        </a:rPr>
                        <a:t>After</a:t>
                      </a:r>
                    </a:p>
                  </a:txBody>
                  <a:tcPr horzOverflow="overflow">
                    <a:lnL>
                      <a:noFill/>
                    </a:lnL>
                    <a:lnR cap="flat">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953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1" u="none" strike="noStrike" cap="none" normalizeH="0" baseline="0">
                          <a:ln>
                            <a:noFill/>
                          </a:ln>
                          <a:solidFill>
                            <a:schemeClr val="tx1"/>
                          </a:solidFill>
                          <a:effectLst>
                            <a:outerShdw blurRad="38100" dist="38100" dir="2700000" algn="tl">
                              <a:srgbClr val="000000"/>
                            </a:outerShdw>
                          </a:effectLst>
                          <a:latin typeface="Tahoma" charset="0"/>
                        </a:rPr>
                        <a:t>Electoral system</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folHlink"/>
                          </a:solidFill>
                          <a:effectLst>
                            <a:outerShdw blurRad="38100" dist="38100" dir="2700000" algn="tl">
                              <a:srgbClr val="000000"/>
                            </a:outerShdw>
                          </a:effectLst>
                          <a:latin typeface="Tahoma" charset="0"/>
                        </a:rPr>
                        <a:t>Plurality</a:t>
                      </a: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rgbClr val="FF0066"/>
                          </a:solidFill>
                          <a:effectLst>
                            <a:outerShdw blurRad="38100" dist="38100" dir="2700000" algn="tl">
                              <a:srgbClr val="000000"/>
                            </a:outerShdw>
                          </a:effectLst>
                          <a:latin typeface="Tahoma" charset="0"/>
                        </a:rPr>
                        <a:t>Mixed-Proportional</a:t>
                      </a:r>
                    </a:p>
                  </a:txBody>
                  <a:tcPr horzOverflow="overflow">
                    <a:lnL>
                      <a:noFill/>
                    </a:lnL>
                    <a:lnR cap="flat">
                      <a:noFill/>
                    </a:lnR>
                    <a:lnT w="28575"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596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1" u="none" strike="noStrike" cap="none" normalizeH="0" baseline="0">
                          <a:ln>
                            <a:noFill/>
                          </a:ln>
                          <a:solidFill>
                            <a:schemeClr val="tx1"/>
                          </a:solidFill>
                          <a:effectLst>
                            <a:outerShdw blurRad="38100" dist="38100" dir="2700000" algn="tl">
                              <a:srgbClr val="000000"/>
                            </a:outerShdw>
                          </a:effectLst>
                          <a:latin typeface="Tahoma" charset="0"/>
                        </a:rPr>
                        <a:t># parties</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folHlink"/>
                          </a:solidFill>
                          <a:effectLst>
                            <a:outerShdw blurRad="38100" dist="38100" dir="2700000" algn="tl">
                              <a:srgbClr val="000000"/>
                            </a:outerShdw>
                          </a:effectLst>
                          <a:latin typeface="Tahoma" charset="0"/>
                        </a:rPr>
                        <a:t>2 Big (Lab / National)</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rgbClr val="FF0066"/>
                          </a:solidFill>
                          <a:effectLst>
                            <a:outerShdw blurRad="38100" dist="38100" dir="2700000" algn="tl">
                              <a:srgbClr val="000000"/>
                            </a:outerShdw>
                          </a:effectLst>
                          <a:latin typeface="Tahoma" charset="0"/>
                        </a:rPr>
                        <a:t>2 Big &amp; 5 Small</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14033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1" u="none" strike="noStrike" cap="none" normalizeH="0" baseline="0">
                          <a:ln>
                            <a:noFill/>
                          </a:ln>
                          <a:solidFill>
                            <a:schemeClr val="tx1"/>
                          </a:solidFill>
                          <a:effectLst>
                            <a:outerShdw blurRad="38100" dist="38100" dir="2700000" algn="tl">
                              <a:srgbClr val="000000"/>
                            </a:outerShdw>
                          </a:effectLst>
                          <a:latin typeface="Tahoma" charset="0"/>
                        </a:rPr>
                        <a:t>Party styles</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folHlink"/>
                          </a:solidFill>
                          <a:effectLst>
                            <a:outerShdw blurRad="38100" dist="38100" dir="2700000" algn="tl">
                              <a:srgbClr val="000000"/>
                            </a:outerShdw>
                          </a:effectLst>
                          <a:latin typeface="Tahoma" charset="0"/>
                        </a:rPr>
                        <a:t>Broad appeal</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rgbClr val="FF0066"/>
                          </a:solidFill>
                          <a:effectLst>
                            <a:outerShdw blurRad="38100" dist="38100" dir="2700000" algn="tl">
                              <a:srgbClr val="000000"/>
                            </a:outerShdw>
                          </a:effectLst>
                          <a:latin typeface="Tahoma" charset="0"/>
                        </a:rPr>
                        <a:t>Broad appeal</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rgbClr val="FF0066"/>
                          </a:solidFill>
                          <a:effectLst>
                            <a:outerShdw blurRad="38100" dist="38100" dir="2700000" algn="tl">
                              <a:srgbClr val="000000"/>
                            </a:outerShdw>
                          </a:effectLst>
                          <a:latin typeface="Tahoma" charset="0"/>
                        </a:rPr>
                        <a:t>Specific interests</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rgbClr val="FF0066"/>
                          </a:solidFill>
                          <a:effectLst>
                            <a:outerShdw blurRad="38100" dist="38100" dir="2700000" algn="tl">
                              <a:srgbClr val="000000"/>
                            </a:outerShdw>
                          </a:effectLst>
                          <a:latin typeface="Tahoma" charset="0"/>
                        </a:rPr>
                        <a:t>Personal machines</a:t>
                      </a:r>
                      <a:br>
                        <a:rPr kumimoji="0" lang="en-US" sz="2000" b="0" i="0" u="none" strike="noStrike" cap="none" normalizeH="0" baseline="0">
                          <a:ln>
                            <a:noFill/>
                          </a:ln>
                          <a:solidFill>
                            <a:srgbClr val="FF0066"/>
                          </a:solidFill>
                          <a:effectLst>
                            <a:outerShdw blurRad="38100" dist="38100" dir="2700000" algn="tl">
                              <a:srgbClr val="000000"/>
                            </a:outerShdw>
                          </a:effectLst>
                          <a:latin typeface="Tahoma" charset="0"/>
                        </a:rPr>
                      </a:br>
                      <a:endParaRPr kumimoji="0" lang="en-US" sz="1400" b="0" i="0" u="none" strike="noStrike" cap="none" normalizeH="0" baseline="0">
                        <a:ln>
                          <a:noFill/>
                        </a:ln>
                        <a:solidFill>
                          <a:srgbClr val="FF0066"/>
                        </a:solidFill>
                        <a:effectLst>
                          <a:outerShdw blurRad="38100" dist="38100" dir="2700000" algn="tl">
                            <a:srgbClr val="000000"/>
                          </a:outerShdw>
                        </a:effectLst>
                        <a:latin typeface="Tahoma" charset="0"/>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7080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1" u="none" strike="noStrike" cap="none" normalizeH="0" baseline="0">
                          <a:ln>
                            <a:noFill/>
                          </a:ln>
                          <a:solidFill>
                            <a:schemeClr val="tx1"/>
                          </a:solidFill>
                          <a:effectLst>
                            <a:outerShdw blurRad="38100" dist="38100" dir="2700000" algn="tl">
                              <a:srgbClr val="000000"/>
                            </a:outerShdw>
                          </a:effectLst>
                          <a:latin typeface="Tahoma" charset="0"/>
                        </a:rPr>
                        <a:t>Elections</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folHlink"/>
                          </a:solidFill>
                          <a:effectLst>
                            <a:outerShdw blurRad="38100" dist="38100" dir="2700000" algn="tl">
                              <a:srgbClr val="000000"/>
                            </a:outerShdw>
                          </a:effectLst>
                          <a:latin typeface="Tahoma" charset="0"/>
                        </a:rPr>
                        <a:t>Chose government</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rgbClr val="FF0066"/>
                          </a:solidFill>
                          <a:effectLst>
                            <a:outerShdw blurRad="38100" dist="38100" dir="2700000" algn="tl">
                              <a:srgbClr val="000000"/>
                            </a:outerShdw>
                          </a:effectLst>
                          <a:latin typeface="Tahoma" charset="0"/>
                        </a:rPr>
                        <a:t>Reflected preferences</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9826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1" u="none" strike="noStrike" cap="none" normalizeH="0" baseline="0">
                          <a:ln>
                            <a:noFill/>
                          </a:ln>
                          <a:solidFill>
                            <a:schemeClr val="tx1"/>
                          </a:solidFill>
                          <a:effectLst>
                            <a:outerShdw blurRad="38100" dist="38100" dir="2700000" algn="tl">
                              <a:srgbClr val="000000"/>
                            </a:outerShdw>
                          </a:effectLst>
                          <a:latin typeface="Tahoma" charset="0"/>
                        </a:rPr>
                        <a:t>Governments</a:t>
                      </a: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chemeClr val="folHlink"/>
                          </a:solidFill>
                          <a:effectLst>
                            <a:outerShdw blurRad="38100" dist="38100" dir="2700000" algn="tl">
                              <a:srgbClr val="000000"/>
                            </a:outerShdw>
                          </a:effectLst>
                          <a:latin typeface="Tahoma" charset="0"/>
                        </a:rPr>
                        <a:t>1-party majority</a:t>
                      </a: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0" i="0" u="none" strike="noStrike" cap="none" normalizeH="0" baseline="0">
                          <a:ln>
                            <a:noFill/>
                          </a:ln>
                          <a:solidFill>
                            <a:srgbClr val="FF0066"/>
                          </a:solidFill>
                          <a:effectLst>
                            <a:outerShdw blurRad="38100" dist="38100" dir="2700000" algn="tl">
                              <a:srgbClr val="000000"/>
                            </a:outerShdw>
                          </a:effectLst>
                          <a:latin typeface="Tahoma" charset="0"/>
                        </a:rPr>
                        <a:t>Multi-party parliamentary coalitions</a:t>
                      </a: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3BD132C7-1965-A008-4201-486F769A6447}"/>
              </a:ext>
            </a:extLst>
          </p:cNvPr>
          <p:cNvSpPr>
            <a:spLocks noGrp="1" noChangeArrowheads="1"/>
          </p:cNvSpPr>
          <p:nvPr>
            <p:ph type="title"/>
          </p:nvPr>
        </p:nvSpPr>
        <p:spPr/>
        <p:txBody>
          <a:bodyPr/>
          <a:lstStyle/>
          <a:p>
            <a:pPr algn="l" eaLnBrk="1" hangingPunct="1">
              <a:defRPr/>
            </a:pPr>
            <a:r>
              <a:rPr lang="en-US" sz="3600"/>
              <a:t>Canadian Political Parties</a:t>
            </a:r>
          </a:p>
        </p:txBody>
      </p:sp>
      <p:sp>
        <p:nvSpPr>
          <p:cNvPr id="103427" name="Rectangle 3">
            <a:extLst>
              <a:ext uri="{FF2B5EF4-FFF2-40B4-BE49-F238E27FC236}">
                <a16:creationId xmlns:a16="http://schemas.microsoft.com/office/drawing/2014/main" id="{C0E24A10-5241-3747-C214-C325C2322301}"/>
              </a:ext>
            </a:extLst>
          </p:cNvPr>
          <p:cNvSpPr>
            <a:spLocks noGrp="1" noChangeArrowheads="1"/>
          </p:cNvSpPr>
          <p:nvPr>
            <p:ph type="body" idx="1"/>
          </p:nvPr>
        </p:nvSpPr>
        <p:spPr/>
        <p:txBody>
          <a:bodyPr/>
          <a:lstStyle/>
          <a:p>
            <a:pPr eaLnBrk="1" hangingPunct="1">
              <a:buFont typeface="Wingdings" pitchFamily="2" charset="2"/>
              <a:buNone/>
              <a:defRPr/>
            </a:pPr>
            <a:r>
              <a:rPr lang="en-US" sz="2800"/>
              <a:t>A unique balance between:</a:t>
            </a:r>
          </a:p>
          <a:p>
            <a:pPr eaLnBrk="1" hangingPunct="1">
              <a:buClr>
                <a:srgbClr val="48E8F4"/>
              </a:buClr>
              <a:buFont typeface="Wingdings" pitchFamily="2" charset="2"/>
              <a:buChar char="v"/>
              <a:defRPr/>
            </a:pPr>
            <a:r>
              <a:rPr lang="en-US" sz="2400"/>
              <a:t>National party discipline</a:t>
            </a:r>
          </a:p>
          <a:p>
            <a:pPr eaLnBrk="1" hangingPunct="1">
              <a:buClr>
                <a:srgbClr val="48E8F4"/>
              </a:buClr>
              <a:buFont typeface="Wingdings" pitchFamily="2" charset="2"/>
              <a:buChar char="v"/>
              <a:defRPr/>
            </a:pPr>
            <a:r>
              <a:rPr lang="en-US" sz="2400"/>
              <a:t>Local organizational autonomy</a:t>
            </a:r>
          </a:p>
          <a:p>
            <a:pPr eaLnBrk="1" hangingPunct="1">
              <a:buClr>
                <a:srgbClr val="48E8F4"/>
              </a:buClr>
              <a:buFont typeface="Wingdings" pitchFamily="2" charset="2"/>
              <a:buChar char="v"/>
              <a:defRPr/>
            </a:pPr>
            <a:endParaRPr lang="en-US" sz="2200"/>
          </a:p>
          <a:p>
            <a:pPr eaLnBrk="1" hangingPunct="1">
              <a:buClr>
                <a:srgbClr val="48E8F4"/>
              </a:buClr>
              <a:buFont typeface="Wingdings" pitchFamily="2" charset="2"/>
              <a:buNone/>
              <a:defRPr/>
            </a:pPr>
            <a:r>
              <a:rPr lang="en-US" sz="2800"/>
              <a:t>A unstable trade-off that ensures internal party conflict</a:t>
            </a:r>
            <a:br>
              <a:rPr lang="en-US" sz="2800"/>
            </a:br>
            <a:endParaRPr lang="en-US" sz="2800"/>
          </a:p>
          <a:p>
            <a:pPr eaLnBrk="1" hangingPunct="1">
              <a:buClr>
                <a:srgbClr val="48E8F4"/>
              </a:buClr>
              <a:buFont typeface="Wingdings" pitchFamily="2" charset="2"/>
              <a:buNone/>
              <a:defRPr/>
            </a:pPr>
            <a:r>
              <a:rPr lang="en-US" sz="2800"/>
              <a:t>Flexible enough to allow parties to appeal to a wide range of diverse interests</a:t>
            </a:r>
            <a:r>
              <a:rPr lang="en-US" sz="220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5D6D13E2-FCBC-23BB-7E4A-901485B0936E}"/>
              </a:ext>
            </a:extLst>
          </p:cNvPr>
          <p:cNvSpPr>
            <a:spLocks noGrp="1" noChangeArrowheads="1"/>
          </p:cNvSpPr>
          <p:nvPr>
            <p:ph type="title"/>
          </p:nvPr>
        </p:nvSpPr>
        <p:spPr>
          <a:xfrm>
            <a:off x="457200" y="381000"/>
            <a:ext cx="8229600" cy="1143000"/>
          </a:xfrm>
        </p:spPr>
        <p:txBody>
          <a:bodyPr/>
          <a:lstStyle/>
          <a:p>
            <a:pPr algn="l" eaLnBrk="1" hangingPunct="1">
              <a:defRPr/>
            </a:pPr>
            <a:r>
              <a:rPr lang="en-US" sz="3600"/>
              <a:t>Canadian Parties as Franchise Systems</a:t>
            </a:r>
          </a:p>
        </p:txBody>
      </p:sp>
      <p:sp>
        <p:nvSpPr>
          <p:cNvPr id="104451" name="Rectangle 3">
            <a:extLst>
              <a:ext uri="{FF2B5EF4-FFF2-40B4-BE49-F238E27FC236}">
                <a16:creationId xmlns:a16="http://schemas.microsoft.com/office/drawing/2014/main" id="{B5FC5A2E-0AFE-2E97-39C4-3A39FC1500B2}"/>
              </a:ext>
            </a:extLst>
          </p:cNvPr>
          <p:cNvSpPr>
            <a:spLocks noGrp="1" noChangeArrowheads="1"/>
          </p:cNvSpPr>
          <p:nvPr>
            <p:ph type="body" idx="1"/>
          </p:nvPr>
        </p:nvSpPr>
        <p:spPr>
          <a:xfrm>
            <a:off x="457200" y="1524000"/>
            <a:ext cx="8229600" cy="4800600"/>
          </a:xfrm>
        </p:spPr>
        <p:txBody>
          <a:bodyPr/>
          <a:lstStyle/>
          <a:p>
            <a:pPr marL="609600" indent="-609600" eaLnBrk="1" hangingPunct="1">
              <a:buFont typeface="Wingdings" pitchFamily="2" charset="2"/>
              <a:buNone/>
              <a:defRPr/>
            </a:pPr>
            <a:endParaRPr lang="en-US" sz="1600"/>
          </a:p>
          <a:p>
            <a:pPr marL="609600" indent="-609600" eaLnBrk="1" hangingPunct="1">
              <a:buFont typeface="Wingdings" pitchFamily="2" charset="2"/>
              <a:buNone/>
              <a:defRPr/>
            </a:pPr>
            <a:r>
              <a:rPr lang="en-US" sz="2800">
                <a:solidFill>
                  <a:srgbClr val="FF0066"/>
                </a:solidFill>
              </a:rPr>
              <a:t>Central Organization:</a:t>
            </a:r>
          </a:p>
          <a:p>
            <a:pPr marL="609600" indent="-609600" eaLnBrk="1" hangingPunct="1">
              <a:buClr>
                <a:schemeClr val="tx1"/>
              </a:buClr>
              <a:buSzPct val="90000"/>
              <a:buFont typeface="Wingdings" pitchFamily="2" charset="2"/>
              <a:buAutoNum type="arabicPeriod"/>
              <a:defRPr/>
            </a:pPr>
            <a:r>
              <a:rPr lang="en-US" sz="2400"/>
              <a:t>Define the product – leadership &amp; policy</a:t>
            </a:r>
          </a:p>
          <a:p>
            <a:pPr marL="609600" indent="-609600" eaLnBrk="1" hangingPunct="1">
              <a:buClr>
                <a:schemeClr val="tx1"/>
              </a:buClr>
              <a:buSzPct val="90000"/>
              <a:buFont typeface="Wingdings" pitchFamily="2" charset="2"/>
              <a:buAutoNum type="arabicPeriod"/>
              <a:defRPr/>
            </a:pPr>
            <a:r>
              <a:rPr lang="en-US" sz="2400"/>
              <a:t>Runs advertising – election campaign</a:t>
            </a:r>
          </a:p>
          <a:p>
            <a:pPr marL="609600" indent="-609600" eaLnBrk="1" hangingPunct="1">
              <a:buClr>
                <a:schemeClr val="tx1"/>
              </a:buClr>
              <a:buSzPct val="90000"/>
              <a:buFont typeface="Wingdings" pitchFamily="2" charset="2"/>
              <a:buAutoNum type="arabicPeriod"/>
              <a:defRPr/>
            </a:pPr>
            <a:r>
              <a:rPr lang="en-US" sz="2400"/>
              <a:t>Supports local outlets – help for local associations</a:t>
            </a:r>
            <a:br>
              <a:rPr lang="en-US" sz="2000"/>
            </a:br>
            <a:endParaRPr lang="en-US" sz="2000"/>
          </a:p>
          <a:p>
            <a:pPr marL="609600" indent="-609600" eaLnBrk="1" hangingPunct="1">
              <a:buFont typeface="Wingdings" pitchFamily="2" charset="2"/>
              <a:buNone/>
              <a:defRPr/>
            </a:pPr>
            <a:r>
              <a:rPr lang="en-US" sz="2800">
                <a:solidFill>
                  <a:schemeClr val="folHlink"/>
                </a:solidFill>
              </a:rPr>
              <a:t>Local Associations:</a:t>
            </a:r>
          </a:p>
          <a:p>
            <a:pPr marL="609600" indent="-609600" eaLnBrk="1" hangingPunct="1">
              <a:buClr>
                <a:schemeClr val="tx1"/>
              </a:buClr>
              <a:buSzPct val="90000"/>
              <a:buFont typeface="Wingdings" pitchFamily="2" charset="2"/>
              <a:buAutoNum type="arabicPeriod"/>
              <a:defRPr/>
            </a:pPr>
            <a:r>
              <a:rPr lang="en-US" sz="2400"/>
              <a:t>Builds a local outlet – members &amp; money</a:t>
            </a:r>
          </a:p>
          <a:p>
            <a:pPr marL="609600" indent="-609600" eaLnBrk="1" hangingPunct="1">
              <a:buClr>
                <a:schemeClr val="tx1"/>
              </a:buClr>
              <a:buSzPct val="90000"/>
              <a:buFont typeface="Wingdings" pitchFamily="2" charset="2"/>
              <a:buAutoNum type="arabicPeriod"/>
              <a:defRPr/>
            </a:pPr>
            <a:r>
              <a:rPr lang="en-US" sz="2400"/>
              <a:t>Markets product – finds &amp; supports a candidate</a:t>
            </a:r>
          </a:p>
          <a:p>
            <a:pPr marL="609600" indent="-609600" eaLnBrk="1" hangingPunct="1">
              <a:buClr>
                <a:schemeClr val="tx1"/>
              </a:buClr>
              <a:buSzPct val="90000"/>
              <a:buFont typeface="Wingdings" pitchFamily="2" charset="2"/>
              <a:buAutoNum type="arabicPeriod"/>
              <a:defRPr/>
            </a:pPr>
            <a:r>
              <a:rPr lang="en-US" sz="2400"/>
              <a:t>Harvests support – mobilizes votes on election day</a:t>
            </a:r>
          </a:p>
          <a:p>
            <a:pPr marL="609600" indent="-609600" eaLnBrk="1" hangingPunct="1">
              <a:buClr>
                <a:schemeClr val="tx1"/>
              </a:buClr>
              <a:buSzPct val="90000"/>
              <a:buFont typeface="Wingdings" pitchFamily="2" charset="2"/>
              <a:buAutoNum type="arabicPeriod"/>
              <a:defRPr/>
            </a:pPr>
            <a:endParaRPr lang="en-US"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6282CBF3-E775-ECF7-4C8D-A071E7ED362C}"/>
              </a:ext>
            </a:extLst>
          </p:cNvPr>
          <p:cNvSpPr>
            <a:spLocks noGrp="1" noChangeArrowheads="1"/>
          </p:cNvSpPr>
          <p:nvPr>
            <p:ph type="title"/>
          </p:nvPr>
        </p:nvSpPr>
        <p:spPr/>
        <p:txBody>
          <a:bodyPr/>
          <a:lstStyle/>
          <a:p>
            <a:pPr eaLnBrk="1" hangingPunct="1">
              <a:defRPr/>
            </a:pPr>
            <a:r>
              <a:rPr lang="en-US" b="1"/>
              <a:t>Democratization in Ghana</a:t>
            </a:r>
          </a:p>
        </p:txBody>
      </p:sp>
      <p:sp>
        <p:nvSpPr>
          <p:cNvPr id="112643" name="Rectangle 3">
            <a:extLst>
              <a:ext uri="{FF2B5EF4-FFF2-40B4-BE49-F238E27FC236}">
                <a16:creationId xmlns:a16="http://schemas.microsoft.com/office/drawing/2014/main" id="{CF82804E-95DB-C11A-52A0-6A40732B65C8}"/>
              </a:ext>
            </a:extLst>
          </p:cNvPr>
          <p:cNvSpPr>
            <a:spLocks noGrp="1" noChangeArrowheads="1"/>
          </p:cNvSpPr>
          <p:nvPr>
            <p:ph type="body" idx="1"/>
          </p:nvPr>
        </p:nvSpPr>
        <p:spPr/>
        <p:txBody>
          <a:bodyPr/>
          <a:lstStyle/>
          <a:p>
            <a:pPr eaLnBrk="1" hangingPunct="1">
              <a:lnSpc>
                <a:spcPct val="80000"/>
              </a:lnSpc>
              <a:defRPr/>
            </a:pPr>
            <a:r>
              <a:rPr lang="en-US" sz="2400" b="1"/>
              <a:t>4</a:t>
            </a:r>
            <a:r>
              <a:rPr lang="en-US" sz="2400" b="1" baseline="30000"/>
              <a:t>th</a:t>
            </a:r>
            <a:r>
              <a:rPr lang="en-US" sz="2400" b="1"/>
              <a:t> Republican Constitution ushered in Representative Constitutional Democracy following the 1992 elections</a:t>
            </a:r>
          </a:p>
          <a:p>
            <a:pPr eaLnBrk="1" hangingPunct="1">
              <a:lnSpc>
                <a:spcPct val="80000"/>
              </a:lnSpc>
              <a:defRPr/>
            </a:pPr>
            <a:r>
              <a:rPr lang="en-US" sz="2400" b="1"/>
              <a:t>Constitution with 26 Chapters and 2 Schedules-Transitional Provisions and Oaths constitutes the fundamental law of the land</a:t>
            </a:r>
          </a:p>
          <a:p>
            <a:pPr eaLnBrk="1" hangingPunct="1">
              <a:lnSpc>
                <a:spcPct val="80000"/>
              </a:lnSpc>
              <a:defRPr/>
            </a:pPr>
            <a:r>
              <a:rPr lang="en-US" sz="2400" b="1"/>
              <a:t>Hybrid Constitution-Presidential and parliamentary systems</a:t>
            </a:r>
          </a:p>
          <a:p>
            <a:pPr eaLnBrk="1" hangingPunct="1">
              <a:lnSpc>
                <a:spcPct val="80000"/>
              </a:lnSpc>
              <a:defRPr/>
            </a:pPr>
            <a:r>
              <a:rPr lang="en-US" sz="2400" b="1"/>
              <a:t>Separation of Powers-Executive, Judicial, Legislative-Linkages,   </a:t>
            </a:r>
          </a:p>
          <a:p>
            <a:pPr eaLnBrk="1" hangingPunct="1">
              <a:lnSpc>
                <a:spcPct val="80000"/>
              </a:lnSpc>
              <a:defRPr/>
            </a:pPr>
            <a:r>
              <a:rPr lang="en-US" sz="2400" b="1"/>
              <a:t>Elections- NDC-1992, 1996; NPP - 2000, 2004; NDC-2008/2009; 2012-? </a:t>
            </a:r>
          </a:p>
          <a:p>
            <a:pPr eaLnBrk="1" hangingPunct="1">
              <a:lnSpc>
                <a:spcPct val="80000"/>
              </a:lnSpc>
              <a:defRPr/>
            </a:pPr>
            <a:endParaRPr lang="en-US" sz="2400" b="1"/>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FE3B85ED-F81A-1471-519F-BCB31C3B0554}"/>
              </a:ext>
            </a:extLst>
          </p:cNvPr>
          <p:cNvSpPr>
            <a:spLocks noGrp="1" noChangeArrowheads="1"/>
          </p:cNvSpPr>
          <p:nvPr>
            <p:ph type="title"/>
          </p:nvPr>
        </p:nvSpPr>
        <p:spPr/>
        <p:txBody>
          <a:bodyPr/>
          <a:lstStyle/>
          <a:p>
            <a:pPr algn="l" eaLnBrk="1" hangingPunct="1">
              <a:defRPr/>
            </a:pPr>
            <a:r>
              <a:rPr lang="en-US" sz="3600"/>
              <a:t>Changing Party Organization</a:t>
            </a:r>
          </a:p>
        </p:txBody>
      </p:sp>
      <p:sp>
        <p:nvSpPr>
          <p:cNvPr id="105475" name="Rectangle 3">
            <a:extLst>
              <a:ext uri="{FF2B5EF4-FFF2-40B4-BE49-F238E27FC236}">
                <a16:creationId xmlns:a16="http://schemas.microsoft.com/office/drawing/2014/main" id="{99BE3462-8697-6F50-B7C8-9E9E81B118B2}"/>
              </a:ext>
            </a:extLst>
          </p:cNvPr>
          <p:cNvSpPr>
            <a:spLocks noGrp="1" noChangeArrowheads="1"/>
          </p:cNvSpPr>
          <p:nvPr>
            <p:ph type="body" idx="1"/>
          </p:nvPr>
        </p:nvSpPr>
        <p:spPr/>
        <p:txBody>
          <a:bodyPr/>
          <a:lstStyle/>
          <a:p>
            <a:pPr eaLnBrk="1" hangingPunct="1">
              <a:lnSpc>
                <a:spcPct val="90000"/>
              </a:lnSpc>
              <a:buFont typeface="Wingdings" pitchFamily="2" charset="2"/>
              <a:buNone/>
              <a:defRPr/>
            </a:pPr>
            <a:r>
              <a:rPr lang="en-US" sz="2800"/>
              <a:t>New party types -&gt; new organizational practices</a:t>
            </a:r>
            <a:br>
              <a:rPr lang="en-US" sz="2800"/>
            </a:br>
            <a:endParaRPr lang="en-US" sz="2000"/>
          </a:p>
          <a:p>
            <a:pPr eaLnBrk="1" hangingPunct="1">
              <a:lnSpc>
                <a:spcPct val="90000"/>
              </a:lnSpc>
              <a:buFont typeface="Wingdings" pitchFamily="2" charset="2"/>
              <a:buNone/>
              <a:defRPr/>
            </a:pPr>
            <a:r>
              <a:rPr lang="en-US" sz="2800"/>
              <a:t>Candidate selection:</a:t>
            </a:r>
            <a:br>
              <a:rPr lang="en-US" sz="2800"/>
            </a:br>
            <a:endParaRPr lang="en-US" sz="2800"/>
          </a:p>
          <a:p>
            <a:pPr eaLnBrk="1" hangingPunct="1">
              <a:lnSpc>
                <a:spcPct val="90000"/>
              </a:lnSpc>
              <a:buFont typeface="Wingdings" pitchFamily="2" charset="2"/>
              <a:buNone/>
              <a:defRPr/>
            </a:pPr>
            <a:r>
              <a:rPr lang="en-US" sz="2600" i="1"/>
              <a:t>Plurality</a:t>
            </a:r>
            <a:r>
              <a:rPr lang="en-US" sz="2600"/>
              <a:t> – local members choose</a:t>
            </a:r>
          </a:p>
          <a:p>
            <a:pPr eaLnBrk="1" hangingPunct="1">
              <a:lnSpc>
                <a:spcPct val="90000"/>
              </a:lnSpc>
              <a:buFont typeface="Wingdings" pitchFamily="2" charset="2"/>
              <a:buNone/>
              <a:defRPr/>
            </a:pPr>
            <a:endParaRPr lang="en-US" sz="2600"/>
          </a:p>
          <a:p>
            <a:pPr eaLnBrk="1" hangingPunct="1">
              <a:lnSpc>
                <a:spcPct val="90000"/>
              </a:lnSpc>
              <a:buFont typeface="Wingdings" pitchFamily="2" charset="2"/>
              <a:buNone/>
              <a:defRPr/>
            </a:pPr>
            <a:r>
              <a:rPr lang="en-US" sz="2600" i="1"/>
              <a:t>Party list</a:t>
            </a:r>
            <a:r>
              <a:rPr lang="en-US" sz="2600"/>
              <a:t> – party leaders / bureaucrats choose</a:t>
            </a:r>
          </a:p>
          <a:p>
            <a:pPr eaLnBrk="1" hangingPunct="1">
              <a:lnSpc>
                <a:spcPct val="90000"/>
              </a:lnSpc>
              <a:buFont typeface="Wingdings" pitchFamily="2" charset="2"/>
              <a:buNone/>
              <a:defRPr/>
            </a:pPr>
            <a:endParaRPr lang="en-US" sz="2600"/>
          </a:p>
          <a:p>
            <a:pPr eaLnBrk="1" hangingPunct="1">
              <a:lnSpc>
                <a:spcPct val="90000"/>
              </a:lnSpc>
              <a:buFont typeface="Wingdings" pitchFamily="2" charset="2"/>
              <a:buNone/>
              <a:defRPr/>
            </a:pPr>
            <a:r>
              <a:rPr lang="en-US" sz="2600" i="1"/>
              <a:t>Preferential</a:t>
            </a:r>
            <a:r>
              <a:rPr lang="en-US" sz="2600"/>
              <a:t> </a:t>
            </a:r>
            <a:r>
              <a:rPr lang="en-US" sz="2600" i="1"/>
              <a:t>systems</a:t>
            </a:r>
            <a:r>
              <a:rPr lang="en-US" sz="2600"/>
              <a:t> – voters determine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124B8968-2BD6-397C-735C-D913E9CD5DDB}"/>
              </a:ext>
            </a:extLst>
          </p:cNvPr>
          <p:cNvSpPr>
            <a:spLocks noGrp="1" noChangeArrowheads="1"/>
          </p:cNvSpPr>
          <p:nvPr>
            <p:ph type="title"/>
          </p:nvPr>
        </p:nvSpPr>
        <p:spPr/>
        <p:txBody>
          <a:bodyPr/>
          <a:lstStyle/>
          <a:p>
            <a:pPr algn="l" eaLnBrk="1" hangingPunct="1">
              <a:defRPr/>
            </a:pPr>
            <a:r>
              <a:rPr lang="en-US" sz="3600"/>
              <a:t>Some Questions</a:t>
            </a:r>
          </a:p>
        </p:txBody>
      </p:sp>
      <p:sp>
        <p:nvSpPr>
          <p:cNvPr id="107523" name="Rectangle 3">
            <a:extLst>
              <a:ext uri="{FF2B5EF4-FFF2-40B4-BE49-F238E27FC236}">
                <a16:creationId xmlns:a16="http://schemas.microsoft.com/office/drawing/2014/main" id="{70CFFC57-A624-BABB-E64A-0D0077E2C763}"/>
              </a:ext>
            </a:extLst>
          </p:cNvPr>
          <p:cNvSpPr>
            <a:spLocks noGrp="1" noChangeArrowheads="1"/>
          </p:cNvSpPr>
          <p:nvPr>
            <p:ph type="body" idx="1"/>
          </p:nvPr>
        </p:nvSpPr>
        <p:spPr/>
        <p:txBody>
          <a:bodyPr/>
          <a:lstStyle/>
          <a:p>
            <a:pPr eaLnBrk="1" hangingPunct="1">
              <a:lnSpc>
                <a:spcPct val="80000"/>
              </a:lnSpc>
              <a:buFont typeface="Wingdings" pitchFamily="2" charset="2"/>
              <a:buNone/>
              <a:defRPr/>
            </a:pPr>
            <a:r>
              <a:rPr lang="en-US"/>
              <a:t>Does it matter how many parties we have?</a:t>
            </a:r>
            <a:br>
              <a:rPr lang="en-US" sz="2800"/>
            </a:br>
            <a:endParaRPr lang="en-US" sz="2000"/>
          </a:p>
          <a:p>
            <a:pPr eaLnBrk="1" hangingPunct="1">
              <a:lnSpc>
                <a:spcPct val="80000"/>
              </a:lnSpc>
              <a:buFont typeface="Wingdings" pitchFamily="2" charset="2"/>
              <a:buNone/>
              <a:defRPr/>
            </a:pPr>
            <a:r>
              <a:rPr lang="en-US"/>
              <a:t>Do we want an electoral system that makes it easy for new parties to grow</a:t>
            </a:r>
            <a:r>
              <a:rPr lang="en-US" sz="2800"/>
              <a:t>?</a:t>
            </a:r>
            <a:br>
              <a:rPr lang="en-US" sz="2800"/>
            </a:br>
            <a:endParaRPr lang="en-US" sz="2000"/>
          </a:p>
          <a:p>
            <a:pPr eaLnBrk="1" hangingPunct="1">
              <a:lnSpc>
                <a:spcPct val="80000"/>
              </a:lnSpc>
              <a:buFont typeface="Wingdings" pitchFamily="2" charset="2"/>
              <a:buNone/>
              <a:defRPr/>
            </a:pPr>
            <a:r>
              <a:rPr lang="en-US"/>
              <a:t>Is multi-party or 2-party competition better for BC?</a:t>
            </a:r>
            <a:br>
              <a:rPr lang="en-US" sz="2800"/>
            </a:br>
            <a:endParaRPr lang="en-US" sz="2000"/>
          </a:p>
          <a:p>
            <a:pPr eaLnBrk="1" hangingPunct="1">
              <a:lnSpc>
                <a:spcPct val="80000"/>
              </a:lnSpc>
              <a:buFont typeface="Wingdings" pitchFamily="2" charset="2"/>
              <a:buNone/>
              <a:defRPr/>
            </a:pPr>
            <a:r>
              <a:rPr lang="en-US"/>
              <a:t>How should candidates be chosen, and by whom?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3" name="Rectangle 7">
            <a:extLst>
              <a:ext uri="{FF2B5EF4-FFF2-40B4-BE49-F238E27FC236}">
                <a16:creationId xmlns:a16="http://schemas.microsoft.com/office/drawing/2014/main" id="{FCA950EF-C182-ADA3-F18D-5BA55AFEC051}"/>
              </a:ext>
            </a:extLst>
          </p:cNvPr>
          <p:cNvSpPr>
            <a:spLocks noGrp="1" noChangeArrowheads="1"/>
          </p:cNvSpPr>
          <p:nvPr>
            <p:ph type="title"/>
          </p:nvPr>
        </p:nvSpPr>
        <p:spPr/>
        <p:txBody>
          <a:bodyPr/>
          <a:lstStyle/>
          <a:p>
            <a:pPr eaLnBrk="1" hangingPunct="1">
              <a:defRPr/>
            </a:pPr>
            <a:r>
              <a:rPr lang="en-US"/>
              <a:t> POLITICAL PARTIES</a:t>
            </a:r>
            <a:r>
              <a:rPr lang="en-US" sz="4800"/>
              <a:t> </a:t>
            </a:r>
          </a:p>
        </p:txBody>
      </p:sp>
      <p:sp>
        <p:nvSpPr>
          <p:cNvPr id="86024" name="Rectangle 8">
            <a:extLst>
              <a:ext uri="{FF2B5EF4-FFF2-40B4-BE49-F238E27FC236}">
                <a16:creationId xmlns:a16="http://schemas.microsoft.com/office/drawing/2014/main" id="{FAAA68D4-832C-2167-23BA-079AAD47CBD6}"/>
              </a:ext>
            </a:extLst>
          </p:cNvPr>
          <p:cNvSpPr>
            <a:spLocks noGrp="1" noChangeArrowheads="1"/>
          </p:cNvSpPr>
          <p:nvPr>
            <p:ph type="body" idx="1"/>
          </p:nvPr>
        </p:nvSpPr>
        <p:spPr/>
        <p:txBody>
          <a:bodyPr/>
          <a:lstStyle/>
          <a:p>
            <a:pPr eaLnBrk="1" hangingPunct="1">
              <a:lnSpc>
                <a:spcPct val="80000"/>
              </a:lnSpc>
              <a:defRPr/>
            </a:pPr>
            <a:r>
              <a:rPr lang="en-US" sz="2000"/>
              <a:t>Democracy cannot function without political parties </a:t>
            </a:r>
          </a:p>
          <a:p>
            <a:pPr eaLnBrk="1" hangingPunct="1">
              <a:lnSpc>
                <a:spcPct val="80000"/>
              </a:lnSpc>
              <a:defRPr/>
            </a:pPr>
            <a:r>
              <a:rPr lang="en-US" sz="2000"/>
              <a:t>Fundamental underpinnings of democracy are vibrant civil-society and well-structured and robust party system. </a:t>
            </a:r>
          </a:p>
          <a:p>
            <a:pPr eaLnBrk="1" hangingPunct="1">
              <a:lnSpc>
                <a:spcPct val="80000"/>
              </a:lnSpc>
              <a:defRPr/>
            </a:pPr>
            <a:r>
              <a:rPr lang="en-US" sz="2000"/>
              <a:t>Their establishment and nature are fundamentally extralegal; they are nongovernmental political institutions; their basis lies in the actions of ambitious politicians that created and maintain them. </a:t>
            </a:r>
          </a:p>
          <a:p>
            <a:pPr eaLnBrk="1" hangingPunct="1">
              <a:lnSpc>
                <a:spcPct val="80000"/>
              </a:lnSpc>
              <a:defRPr/>
            </a:pPr>
            <a:r>
              <a:rPr lang="en-US" sz="2000"/>
              <a:t>E.E. Schattschneider, famously claimed in the 1940s that, “political parties created democracy, and democracy is unthinkable save in terms of parties.” </a:t>
            </a:r>
          </a:p>
          <a:p>
            <a:pPr eaLnBrk="1" hangingPunct="1">
              <a:lnSpc>
                <a:spcPct val="80000"/>
              </a:lnSpc>
              <a:defRPr/>
            </a:pPr>
            <a:r>
              <a:rPr lang="en-US" sz="2000"/>
              <a:t>V.O. Key have argued that political parties consist of three elements: i) party-in-the-electorate; ii) the party-in-government; and iii) the party-as-organization. </a:t>
            </a:r>
          </a:p>
          <a:p>
            <a:pPr eaLnBrk="1" hangingPunct="1">
              <a:lnSpc>
                <a:spcPct val="80000"/>
              </a:lnSpc>
              <a:defRPr/>
            </a:pPr>
            <a:r>
              <a:rPr lang="en-US" sz="2000"/>
              <a:t>Function- Citizen mobilization, recruitment, socialization; aggregation/articulation of citizens’ interests; and electoral accountability through formation of government. </a:t>
            </a:r>
          </a:p>
          <a:p>
            <a:pPr eaLnBrk="1" hangingPunct="1">
              <a:lnSpc>
                <a:spcPct val="80000"/>
              </a:lnSpc>
              <a:defRPr/>
            </a:pPr>
            <a:endParaRPr lang="en-US" sz="2000"/>
          </a:p>
          <a:p>
            <a:pPr eaLnBrk="1" hangingPunct="1">
              <a:lnSpc>
                <a:spcPct val="80000"/>
              </a:lnSpc>
              <a:buFont typeface="Wingdings" pitchFamily="2" charset="2"/>
              <a:buNone/>
              <a:defRPr/>
            </a:pPr>
            <a:endParaRPr lang="en-US"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896C659A-A7B3-B604-05A3-4D729E3FC795}"/>
              </a:ext>
            </a:extLst>
          </p:cNvPr>
          <p:cNvSpPr>
            <a:spLocks noGrp="1" noChangeArrowheads="1"/>
          </p:cNvSpPr>
          <p:nvPr>
            <p:ph type="title"/>
          </p:nvPr>
        </p:nvSpPr>
        <p:spPr/>
        <p:txBody>
          <a:bodyPr/>
          <a:lstStyle/>
          <a:p>
            <a:pPr eaLnBrk="1" hangingPunct="1">
              <a:defRPr/>
            </a:pPr>
            <a:r>
              <a:rPr lang="en-US" sz="4000" b="1"/>
              <a:t>REFLECTING &amp; REBUILDING NPP</a:t>
            </a:r>
          </a:p>
        </p:txBody>
      </p:sp>
      <p:sp>
        <p:nvSpPr>
          <p:cNvPr id="113667" name="Rectangle 3">
            <a:extLst>
              <a:ext uri="{FF2B5EF4-FFF2-40B4-BE49-F238E27FC236}">
                <a16:creationId xmlns:a16="http://schemas.microsoft.com/office/drawing/2014/main" id="{E46721C7-370F-4699-0D27-BF3A7E494933}"/>
              </a:ext>
            </a:extLst>
          </p:cNvPr>
          <p:cNvSpPr>
            <a:spLocks noGrp="1" noChangeArrowheads="1"/>
          </p:cNvSpPr>
          <p:nvPr>
            <p:ph type="body" idx="1"/>
          </p:nvPr>
        </p:nvSpPr>
        <p:spPr/>
        <p:txBody>
          <a:bodyPr/>
          <a:lstStyle/>
          <a:p>
            <a:pPr eaLnBrk="1" hangingPunct="1">
              <a:defRPr/>
            </a:pPr>
            <a:r>
              <a:rPr lang="en-US" b="1"/>
              <a:t>Reflection-V.O. Key Model</a:t>
            </a:r>
          </a:p>
          <a:p>
            <a:pPr eaLnBrk="1" hangingPunct="1">
              <a:defRPr/>
            </a:pPr>
            <a:r>
              <a:rPr lang="en-US" b="1"/>
              <a:t>Party in Government</a:t>
            </a:r>
          </a:p>
          <a:p>
            <a:pPr eaLnBrk="1" hangingPunct="1">
              <a:defRPr/>
            </a:pPr>
            <a:r>
              <a:rPr lang="en-US" b="1"/>
              <a:t>Party in the Electorate</a:t>
            </a:r>
          </a:p>
          <a:p>
            <a:pPr eaLnBrk="1" hangingPunct="1">
              <a:defRPr/>
            </a:pPr>
            <a:r>
              <a:rPr lang="en-US" b="1"/>
              <a:t>Party as Organization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7614F884-41C6-C216-AAE1-18203966D3C8}"/>
              </a:ext>
            </a:extLst>
          </p:cNvPr>
          <p:cNvSpPr>
            <a:spLocks noGrp="1" noChangeArrowheads="1"/>
          </p:cNvSpPr>
          <p:nvPr>
            <p:ph type="title"/>
          </p:nvPr>
        </p:nvSpPr>
        <p:spPr/>
        <p:txBody>
          <a:bodyPr/>
          <a:lstStyle/>
          <a:p>
            <a:pPr eaLnBrk="1" hangingPunct="1">
              <a:defRPr/>
            </a:pPr>
            <a:r>
              <a:rPr lang="en-US" sz="4000" b="1"/>
              <a:t>V.O. KEY’S </a:t>
            </a:r>
            <a:br>
              <a:rPr lang="en-US" sz="4000" b="1"/>
            </a:br>
            <a:r>
              <a:rPr lang="en-US" sz="4000" b="1"/>
              <a:t>ANALYTICAL FRAMEWORK </a:t>
            </a:r>
          </a:p>
        </p:txBody>
      </p:sp>
      <p:sp>
        <p:nvSpPr>
          <p:cNvPr id="120835" name="Rectangle 3">
            <a:extLst>
              <a:ext uri="{FF2B5EF4-FFF2-40B4-BE49-F238E27FC236}">
                <a16:creationId xmlns:a16="http://schemas.microsoft.com/office/drawing/2014/main" id="{6836B217-D67E-2C4B-BF1B-E64381DC9F21}"/>
              </a:ext>
            </a:extLst>
          </p:cNvPr>
          <p:cNvSpPr>
            <a:spLocks noGrp="1" noChangeArrowheads="1"/>
          </p:cNvSpPr>
          <p:nvPr>
            <p:ph type="body" idx="1"/>
          </p:nvPr>
        </p:nvSpPr>
        <p:spPr/>
        <p:txBody>
          <a:bodyPr/>
          <a:lstStyle/>
          <a:p>
            <a:pPr eaLnBrk="1" hangingPunct="1">
              <a:defRPr/>
            </a:pPr>
            <a:r>
              <a:rPr lang="en-US" b="1"/>
              <a:t>Schematic Representation</a:t>
            </a:r>
          </a:p>
        </p:txBody>
      </p:sp>
      <p:sp>
        <p:nvSpPr>
          <p:cNvPr id="8196" name="Line 4">
            <a:extLst>
              <a:ext uri="{FF2B5EF4-FFF2-40B4-BE49-F238E27FC236}">
                <a16:creationId xmlns:a16="http://schemas.microsoft.com/office/drawing/2014/main" id="{D09E01EC-DC87-0F87-423E-3CC7E95042F3}"/>
              </a:ext>
            </a:extLst>
          </p:cNvPr>
          <p:cNvSpPr>
            <a:spLocks noChangeShapeType="1"/>
          </p:cNvSpPr>
          <p:nvPr/>
        </p:nvSpPr>
        <p:spPr bwMode="auto">
          <a:xfrm flipH="1">
            <a:off x="533400" y="3276600"/>
            <a:ext cx="2971800" cy="2133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197" name="Line 5">
            <a:extLst>
              <a:ext uri="{FF2B5EF4-FFF2-40B4-BE49-F238E27FC236}">
                <a16:creationId xmlns:a16="http://schemas.microsoft.com/office/drawing/2014/main" id="{E60AAD86-F48E-FB16-9D8A-1D3582541A5F}"/>
              </a:ext>
            </a:extLst>
          </p:cNvPr>
          <p:cNvSpPr>
            <a:spLocks noChangeShapeType="1"/>
          </p:cNvSpPr>
          <p:nvPr/>
        </p:nvSpPr>
        <p:spPr bwMode="auto">
          <a:xfrm flipV="1">
            <a:off x="685800" y="3505200"/>
            <a:ext cx="2895600" cy="2057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198" name="Line 6">
            <a:extLst>
              <a:ext uri="{FF2B5EF4-FFF2-40B4-BE49-F238E27FC236}">
                <a16:creationId xmlns:a16="http://schemas.microsoft.com/office/drawing/2014/main" id="{7EF9646A-2D31-403C-9B06-CC6E9D76AEA9}"/>
              </a:ext>
            </a:extLst>
          </p:cNvPr>
          <p:cNvSpPr>
            <a:spLocks noChangeShapeType="1"/>
          </p:cNvSpPr>
          <p:nvPr/>
        </p:nvSpPr>
        <p:spPr bwMode="auto">
          <a:xfrm>
            <a:off x="4191000" y="2895600"/>
            <a:ext cx="2133600" cy="2362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199" name="Line 7">
            <a:extLst>
              <a:ext uri="{FF2B5EF4-FFF2-40B4-BE49-F238E27FC236}">
                <a16:creationId xmlns:a16="http://schemas.microsoft.com/office/drawing/2014/main" id="{30737A41-7950-1AA3-BF96-5903BF7E799F}"/>
              </a:ext>
            </a:extLst>
          </p:cNvPr>
          <p:cNvSpPr>
            <a:spLocks noChangeShapeType="1"/>
          </p:cNvSpPr>
          <p:nvPr/>
        </p:nvSpPr>
        <p:spPr bwMode="auto">
          <a:xfrm flipH="1" flipV="1">
            <a:off x="4114800" y="3124200"/>
            <a:ext cx="1828800" cy="2209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0" name="Line 8">
            <a:extLst>
              <a:ext uri="{FF2B5EF4-FFF2-40B4-BE49-F238E27FC236}">
                <a16:creationId xmlns:a16="http://schemas.microsoft.com/office/drawing/2014/main" id="{F8D1F3CF-7794-A148-D886-91E189A1D447}"/>
              </a:ext>
            </a:extLst>
          </p:cNvPr>
          <p:cNvSpPr>
            <a:spLocks noChangeShapeType="1"/>
          </p:cNvSpPr>
          <p:nvPr/>
        </p:nvSpPr>
        <p:spPr bwMode="auto">
          <a:xfrm flipV="1">
            <a:off x="1371600" y="5486400"/>
            <a:ext cx="426720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1" name="Line 9">
            <a:extLst>
              <a:ext uri="{FF2B5EF4-FFF2-40B4-BE49-F238E27FC236}">
                <a16:creationId xmlns:a16="http://schemas.microsoft.com/office/drawing/2014/main" id="{35D9134F-75AA-A863-FA9C-C651977A99C2}"/>
              </a:ext>
            </a:extLst>
          </p:cNvPr>
          <p:cNvSpPr>
            <a:spLocks noChangeShapeType="1"/>
          </p:cNvSpPr>
          <p:nvPr/>
        </p:nvSpPr>
        <p:spPr bwMode="auto">
          <a:xfrm flipH="1">
            <a:off x="1371600" y="5867400"/>
            <a:ext cx="4267200" cy="76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2" name="Oval 10">
            <a:extLst>
              <a:ext uri="{FF2B5EF4-FFF2-40B4-BE49-F238E27FC236}">
                <a16:creationId xmlns:a16="http://schemas.microsoft.com/office/drawing/2014/main" id="{D134B773-668C-F298-31CC-D30985FDD866}"/>
              </a:ext>
            </a:extLst>
          </p:cNvPr>
          <p:cNvSpPr>
            <a:spLocks noChangeArrowheads="1"/>
          </p:cNvSpPr>
          <p:nvPr/>
        </p:nvSpPr>
        <p:spPr bwMode="auto">
          <a:xfrm>
            <a:off x="533400" y="5334000"/>
            <a:ext cx="533400" cy="76200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hlink"/>
              </a:buClr>
              <a:buSzPct val="65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en-US" altLang="en-US" sz="1800" b="1"/>
              <a:t>Party in the </a:t>
            </a:r>
          </a:p>
          <a:p>
            <a:pPr algn="ctr">
              <a:spcBef>
                <a:spcPct val="0"/>
              </a:spcBef>
              <a:buClrTx/>
              <a:buSzTx/>
              <a:buFontTx/>
              <a:buNone/>
            </a:pPr>
            <a:r>
              <a:rPr lang="en-US" altLang="en-US" sz="1800" b="1"/>
              <a:t>Electorate</a:t>
            </a:r>
          </a:p>
        </p:txBody>
      </p:sp>
      <p:sp>
        <p:nvSpPr>
          <p:cNvPr id="8203" name="Oval 13">
            <a:extLst>
              <a:ext uri="{FF2B5EF4-FFF2-40B4-BE49-F238E27FC236}">
                <a16:creationId xmlns:a16="http://schemas.microsoft.com/office/drawing/2014/main" id="{D3FA4488-A4EE-6D95-37BF-521615F0C0ED}"/>
              </a:ext>
            </a:extLst>
          </p:cNvPr>
          <p:cNvSpPr>
            <a:spLocks noChangeArrowheads="1"/>
          </p:cNvSpPr>
          <p:nvPr/>
        </p:nvSpPr>
        <p:spPr bwMode="auto">
          <a:xfrm>
            <a:off x="3810000" y="2895600"/>
            <a:ext cx="228600" cy="68580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hlink"/>
              </a:buClr>
              <a:buSzPct val="65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en-US" altLang="en-US" sz="1800" b="1"/>
              <a:t>Party in Government</a:t>
            </a:r>
          </a:p>
        </p:txBody>
      </p:sp>
      <p:sp>
        <p:nvSpPr>
          <p:cNvPr id="8204" name="Oval 15">
            <a:extLst>
              <a:ext uri="{FF2B5EF4-FFF2-40B4-BE49-F238E27FC236}">
                <a16:creationId xmlns:a16="http://schemas.microsoft.com/office/drawing/2014/main" id="{59AAEB51-ED7A-B2A6-C8BB-7913E176D6D6}"/>
              </a:ext>
            </a:extLst>
          </p:cNvPr>
          <p:cNvSpPr>
            <a:spLocks noChangeArrowheads="1"/>
          </p:cNvSpPr>
          <p:nvPr/>
        </p:nvSpPr>
        <p:spPr bwMode="auto">
          <a:xfrm>
            <a:off x="6019800" y="5486400"/>
            <a:ext cx="609600" cy="38100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hlink"/>
              </a:buClr>
              <a:buSzPct val="65000"/>
              <a:buFont typeface="Wingdings"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anose="020B0604030504040204" pitchFamily="34" charset="0"/>
              </a:defRPr>
            </a:lvl9pPr>
          </a:lstStyle>
          <a:p>
            <a:pPr algn="ctr">
              <a:spcBef>
                <a:spcPct val="0"/>
              </a:spcBef>
              <a:buClrTx/>
              <a:buSzTx/>
              <a:buFontTx/>
              <a:buNone/>
            </a:pPr>
            <a:r>
              <a:rPr lang="en-US" altLang="en-US" sz="1800" b="1"/>
              <a:t>Party as Organization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0622614A-59E6-A1BD-C878-5BD67A9D917A}"/>
              </a:ext>
            </a:extLst>
          </p:cNvPr>
          <p:cNvSpPr>
            <a:spLocks noGrp="1" noChangeArrowheads="1"/>
          </p:cNvSpPr>
          <p:nvPr>
            <p:ph type="title"/>
          </p:nvPr>
        </p:nvSpPr>
        <p:spPr/>
        <p:txBody>
          <a:bodyPr/>
          <a:lstStyle/>
          <a:p>
            <a:pPr eaLnBrk="1" hangingPunct="1">
              <a:defRPr/>
            </a:pPr>
            <a:r>
              <a:rPr lang="en-US" b="1"/>
              <a:t>The Party-in-Government</a:t>
            </a:r>
          </a:p>
        </p:txBody>
      </p:sp>
      <p:sp>
        <p:nvSpPr>
          <p:cNvPr id="114691" name="Rectangle 3">
            <a:extLst>
              <a:ext uri="{FF2B5EF4-FFF2-40B4-BE49-F238E27FC236}">
                <a16:creationId xmlns:a16="http://schemas.microsoft.com/office/drawing/2014/main" id="{D17679C3-8543-B02F-DC20-F1E380805374}"/>
              </a:ext>
            </a:extLst>
          </p:cNvPr>
          <p:cNvSpPr>
            <a:spLocks noGrp="1" noChangeArrowheads="1"/>
          </p:cNvSpPr>
          <p:nvPr>
            <p:ph type="body" idx="1"/>
          </p:nvPr>
        </p:nvSpPr>
        <p:spPr/>
        <p:txBody>
          <a:bodyPr/>
          <a:lstStyle/>
          <a:p>
            <a:pPr eaLnBrk="1" hangingPunct="1">
              <a:defRPr/>
            </a:pPr>
            <a:r>
              <a:rPr lang="en-US" b="1"/>
              <a:t>Components-Executive, Legislature, Judiciary</a:t>
            </a:r>
          </a:p>
          <a:p>
            <a:pPr eaLnBrk="1" hangingPunct="1">
              <a:defRPr/>
            </a:pPr>
            <a:endParaRPr lang="en-US"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E614C497-C4B8-C943-AC42-201D3E1D2406}"/>
              </a:ext>
            </a:extLst>
          </p:cNvPr>
          <p:cNvSpPr>
            <a:spLocks noGrp="1" noChangeArrowheads="1"/>
          </p:cNvSpPr>
          <p:nvPr>
            <p:ph type="title"/>
          </p:nvPr>
        </p:nvSpPr>
        <p:spPr/>
        <p:txBody>
          <a:bodyPr/>
          <a:lstStyle/>
          <a:p>
            <a:pPr eaLnBrk="1" hangingPunct="1">
              <a:defRPr/>
            </a:pPr>
            <a:r>
              <a:rPr lang="en-US" b="1"/>
              <a:t>The Party-in-the-Electorate</a:t>
            </a:r>
          </a:p>
        </p:txBody>
      </p:sp>
      <p:sp>
        <p:nvSpPr>
          <p:cNvPr id="115715" name="Rectangle 3">
            <a:extLst>
              <a:ext uri="{FF2B5EF4-FFF2-40B4-BE49-F238E27FC236}">
                <a16:creationId xmlns:a16="http://schemas.microsoft.com/office/drawing/2014/main" id="{C21633B4-A057-C6BE-3581-DC0315CF5AB7}"/>
              </a:ext>
            </a:extLst>
          </p:cNvPr>
          <p:cNvSpPr>
            <a:spLocks noGrp="1" noChangeArrowheads="1"/>
          </p:cNvSpPr>
          <p:nvPr>
            <p:ph type="body" idx="1"/>
          </p:nvPr>
        </p:nvSpPr>
        <p:spPr/>
        <p:txBody>
          <a:bodyPr/>
          <a:lstStyle/>
          <a:p>
            <a:pPr eaLnBrk="1" hangingPunct="1">
              <a:lnSpc>
                <a:spcPct val="90000"/>
              </a:lnSpc>
              <a:defRPr/>
            </a:pPr>
            <a:r>
              <a:rPr lang="en-US" sz="2800" b="1"/>
              <a:t>Party Manifesto</a:t>
            </a:r>
          </a:p>
          <a:p>
            <a:pPr eaLnBrk="1" hangingPunct="1">
              <a:lnSpc>
                <a:spcPct val="90000"/>
              </a:lnSpc>
              <a:defRPr/>
            </a:pPr>
            <a:r>
              <a:rPr lang="en-US" sz="2800" b="1"/>
              <a:t>Policy/programmatic content</a:t>
            </a:r>
          </a:p>
          <a:p>
            <a:pPr eaLnBrk="1" hangingPunct="1">
              <a:lnSpc>
                <a:spcPct val="90000"/>
              </a:lnSpc>
              <a:defRPr/>
            </a:pPr>
            <a:r>
              <a:rPr lang="en-US" sz="2800" b="1"/>
              <a:t>Patterns of party competition</a:t>
            </a:r>
          </a:p>
          <a:p>
            <a:pPr eaLnBrk="1" hangingPunct="1">
              <a:lnSpc>
                <a:spcPct val="90000"/>
              </a:lnSpc>
              <a:defRPr/>
            </a:pPr>
            <a:r>
              <a:rPr lang="en-US" sz="2800" b="1"/>
              <a:t>Party-Government relations</a:t>
            </a:r>
          </a:p>
          <a:p>
            <a:pPr eaLnBrk="1" hangingPunct="1">
              <a:lnSpc>
                <a:spcPct val="90000"/>
              </a:lnSpc>
              <a:defRPr/>
            </a:pPr>
            <a:r>
              <a:rPr lang="en-US" sz="2800" b="1"/>
              <a:t>Shedding “get-elected energy” to mass problem solving mode</a:t>
            </a:r>
          </a:p>
          <a:p>
            <a:pPr eaLnBrk="1" hangingPunct="1">
              <a:lnSpc>
                <a:spcPct val="90000"/>
              </a:lnSpc>
              <a:defRPr/>
            </a:pPr>
            <a:r>
              <a:rPr lang="en-US" sz="2800" b="1"/>
              <a:t>Institute policies to leverage post-election energy</a:t>
            </a:r>
          </a:p>
          <a:p>
            <a:pPr eaLnBrk="1" hangingPunct="1">
              <a:lnSpc>
                <a:spcPct val="90000"/>
              </a:lnSpc>
              <a:defRPr/>
            </a:pPr>
            <a:r>
              <a:rPr lang="en-US" sz="2800" b="1"/>
              <a:t>Public education of government policy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D54E5595-1D45-9D31-EDD1-357D2B8A0B28}"/>
              </a:ext>
            </a:extLst>
          </p:cNvPr>
          <p:cNvSpPr>
            <a:spLocks noGrp="1" noChangeArrowheads="1"/>
          </p:cNvSpPr>
          <p:nvPr>
            <p:ph type="title"/>
          </p:nvPr>
        </p:nvSpPr>
        <p:spPr/>
        <p:txBody>
          <a:bodyPr/>
          <a:lstStyle/>
          <a:p>
            <a:pPr eaLnBrk="1" hangingPunct="1">
              <a:defRPr/>
            </a:pPr>
            <a:r>
              <a:rPr lang="en-US" b="1"/>
              <a:t>The Party-as-Organization</a:t>
            </a:r>
          </a:p>
        </p:txBody>
      </p:sp>
      <p:sp>
        <p:nvSpPr>
          <p:cNvPr id="116739" name="Rectangle 3">
            <a:extLst>
              <a:ext uri="{FF2B5EF4-FFF2-40B4-BE49-F238E27FC236}">
                <a16:creationId xmlns:a16="http://schemas.microsoft.com/office/drawing/2014/main" id="{FC2B71D0-180E-6300-CB96-D4FCFC07B9D6}"/>
              </a:ext>
            </a:extLst>
          </p:cNvPr>
          <p:cNvSpPr>
            <a:spLocks noGrp="1" noChangeArrowheads="1"/>
          </p:cNvSpPr>
          <p:nvPr>
            <p:ph type="body" idx="1"/>
          </p:nvPr>
        </p:nvSpPr>
        <p:spPr/>
        <p:txBody>
          <a:bodyPr/>
          <a:lstStyle/>
          <a:p>
            <a:pPr eaLnBrk="1" hangingPunct="1">
              <a:defRPr/>
            </a:pPr>
            <a:r>
              <a:rPr lang="en-US" b="1"/>
              <a:t>Implementation Theory-Bottom-up vs. Top-down Models</a:t>
            </a:r>
          </a:p>
          <a:p>
            <a:pPr eaLnBrk="1" hangingPunct="1">
              <a:defRPr/>
            </a:pPr>
            <a:r>
              <a:rPr lang="en-US" b="1"/>
              <a:t>Intra-Party Democracy- Candidate selection, decision-making,  </a:t>
            </a:r>
          </a:p>
          <a:p>
            <a:pPr eaLnBrk="1" hangingPunct="1">
              <a:defRPr/>
            </a:pPr>
            <a:r>
              <a:rPr lang="en-US" b="1"/>
              <a:t>Franchise Models</a:t>
            </a:r>
          </a:p>
          <a:p>
            <a:pPr eaLnBrk="1" hangingPunct="1">
              <a:defRPr/>
            </a:pPr>
            <a:r>
              <a:rPr lang="en-US" b="1"/>
              <a:t>New Trend in Grassroots Mobilization</a:t>
            </a:r>
          </a:p>
          <a:p>
            <a:pPr eaLnBrk="1" hangingPunct="1">
              <a:defRPr/>
            </a:pPr>
            <a:endParaRPr lang="en-US" b="1"/>
          </a:p>
        </p:txBody>
      </p:sp>
    </p:spTree>
  </p:cSld>
  <p:clrMapOvr>
    <a:masterClrMapping/>
  </p:clrMapOvr>
</p:sld>
</file>

<file path=ppt/theme/theme1.xml><?xml version="1.0" encoding="utf-8"?>
<a:theme xmlns:a="http://schemas.openxmlformats.org/drawingml/2006/main" name="Textured">
  <a:themeElements>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643</TotalTime>
  <Words>1531</Words>
  <Application>Microsoft Macintosh PowerPoint</Application>
  <PresentationFormat>On-screen Show (4:3)</PresentationFormat>
  <Paragraphs>220</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Arial Black</vt:lpstr>
      <vt:lpstr>Tahoma</vt:lpstr>
      <vt:lpstr>Wingdings</vt:lpstr>
      <vt:lpstr>Textured</vt:lpstr>
      <vt:lpstr>REFLECTING, REBUILDING, &amp; RECAPTURE  NPP TOWARDS 2012 </vt:lpstr>
      <vt:lpstr>DEMOCRATIC GOVERNANCE  IN AFRICA THE CASE OF GHANA </vt:lpstr>
      <vt:lpstr>Democratization in Ghana</vt:lpstr>
      <vt:lpstr> POLITICAL PARTIES </vt:lpstr>
      <vt:lpstr>REFLECTING &amp; REBUILDING NPP</vt:lpstr>
      <vt:lpstr>V.O. KEY’S  ANALYTICAL FRAMEWORK </vt:lpstr>
      <vt:lpstr>The Party-in-Government</vt:lpstr>
      <vt:lpstr>The Party-in-the-Electorate</vt:lpstr>
      <vt:lpstr>The Party-as-Organization</vt:lpstr>
      <vt:lpstr>Franchise Model</vt:lpstr>
      <vt:lpstr>Franchise Central Organization</vt:lpstr>
      <vt:lpstr>Relationship b/n Central &amp; Local Franchises</vt:lpstr>
      <vt:lpstr>Advantages</vt:lpstr>
      <vt:lpstr>Franchise cont’d</vt:lpstr>
      <vt:lpstr>Intermediaries</vt:lpstr>
      <vt:lpstr>Political Parties’  Franchise Structure</vt:lpstr>
      <vt:lpstr>Constituent Association</vt:lpstr>
      <vt:lpstr>Problems of electoral democracy</vt:lpstr>
      <vt:lpstr>Problems of electoral democracy</vt:lpstr>
      <vt:lpstr>Parties as the answer</vt:lpstr>
      <vt:lpstr>Political Parties as “public utilities”</vt:lpstr>
      <vt:lpstr>Party Discipline</vt:lpstr>
      <vt:lpstr>Party Discipline</vt:lpstr>
      <vt:lpstr>The Number of Parties</vt:lpstr>
      <vt:lpstr>Party Competition Dynamics</vt:lpstr>
      <vt:lpstr>Party Competition Dynamics</vt:lpstr>
      <vt:lpstr>Electoral system change     -&gt; Party system change the New Zealand example:</vt:lpstr>
      <vt:lpstr>Canadian Political Parties</vt:lpstr>
      <vt:lpstr>Canadian Parties as Franchise Systems</vt:lpstr>
      <vt:lpstr>Changing Party Organization</vt:lpstr>
      <vt:lpstr>Some Questions</vt:lpstr>
    </vt:vector>
  </TitlesOfParts>
  <Company>Ministry of Attorney General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Parties &amp; Party Competition</dc:title>
  <dc:creator>kcarty</dc:creator>
  <cp:lastModifiedBy>John Walsh</cp:lastModifiedBy>
  <cp:revision>11</cp:revision>
  <dcterms:created xsi:type="dcterms:W3CDTF">2004-01-21T19:21:56Z</dcterms:created>
  <dcterms:modified xsi:type="dcterms:W3CDTF">2026-04-13T18:33:50Z</dcterms:modified>
</cp:coreProperties>
</file>